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95">
          <p15:clr>
            <a:srgbClr val="A4A3A4"/>
          </p15:clr>
        </p15:guide>
        <p15:guide id="2" pos="234">
          <p15:clr>
            <a:srgbClr val="A4A3A4"/>
          </p15:clr>
        </p15:guide>
        <p15:guide id="3" orient="horz" pos="4320">
          <p15:clr>
            <a:srgbClr val="A4A3A4"/>
          </p15:clr>
        </p15:guide>
        <p15:guide id="4" pos="7301">
          <p15:clr>
            <a:srgbClr val="A4A3A4"/>
          </p15:clr>
        </p15:guide>
        <p15:guide id="5" orient="horz" pos="4178">
          <p15:clr>
            <a:srgbClr val="A4A3A4"/>
          </p15:clr>
        </p15:guide>
        <p15:guide id="6" orient="horz" pos="8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99B23B-EC83-4686-B30A-512413B5E67A}">
  <a:tblStyle styleId="{8799B23B-EC83-4686-B30A-512413B5E67A}" styleName="Light Style 3 - Accent 3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accent3"/>
              </a:solidFill>
            </a:ln>
          </a:left>
          <a:right>
            <a:ln w="12700">
              <a:solidFill>
                <a:schemeClr val="accent3"/>
              </a:solidFill>
            </a:ln>
          </a:right>
          <a:top>
            <a:ln w="12700">
              <a:solidFill>
                <a:schemeClr val="accent3"/>
              </a:solidFill>
            </a:ln>
          </a:top>
          <a:bottom>
            <a:ln w="12700">
              <a:solidFill>
                <a:schemeClr val="accent3"/>
              </a:solidFill>
            </a:ln>
          </a:bottom>
          <a:insideH>
            <a:ln w="12700">
              <a:solidFill>
                <a:schemeClr val="accent3"/>
              </a:solidFill>
            </a:ln>
          </a:insideH>
          <a:insideV>
            <a:ln w="12700">
              <a:solidFill>
                <a:schemeClr val="accent3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band2V>
      <a:tcStyle>
        <a:tcBdr/>
        <a:fill>
          <a:solidFill>
            <a:schemeClr val="accent3">
              <a:tint val="20000"/>
            </a:schemeClr>
          </a:solidFill>
        </a:fill>
      </a:tcStyle>
    </a:band2V>
    <a:lastCol>
      <a:tcTxStyle b="on">
        <a:fontRef idx="minor">
          <a:prstClr val="black"/>
        </a:fontRef>
        <a:schemeClr val="dk1"/>
      </a:tcTxStyle>
      <a:tcStyle>
        <a:tcBdr/>
      </a:tcStyle>
    </a:lastCol>
    <a:firstCol>
      <a:tcTxStyle b="on">
        <a:fontRef idx="minor">
          <a:prstClr val="black"/>
        </a:fontRef>
        <a:schemeClr val="dk1"/>
      </a:tcTxStyle>
      <a:tcStyle>
        <a:tcBdr/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38100">
              <a:solidFill>
                <a:schemeClr val="accent3"/>
              </a:solidFill>
            </a:ln>
          </a:top>
        </a:tcBdr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dk1"/>
      </a:tcTxStyle>
      <a:tcStyle>
        <a:tcBdr>
          <a:bottom>
            <a:ln w="38100">
              <a:solidFill>
                <a:schemeClr val="accent3"/>
              </a:solidFill>
            </a:ln>
          </a:bottom>
        </a:tcBdr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74"/>
      </p:cViewPr>
      <p:guideLst>
        <p:guide orient="horz" pos="595"/>
        <p:guide pos="234"/>
        <p:guide orient="horz" pos="4320"/>
        <p:guide pos="7301"/>
        <p:guide orient="horz" pos="4178"/>
        <p:guide orient="horz" pos="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2C748E-88A1-4F88-8336-5A08E777DFC4}" type="doc">
      <dgm:prSet loTypeId="urn:microsoft.com/office/officeart/2008/layout/VerticalCurvedList" loCatId="list" qsTypeId="urn:microsoft.com/office/officeart/2005/8/quickstyle/simple1#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7C372304-497F-42E2-BCDC-6DA5C98EA8C1}">
      <dgm:prSet phldrT="[Текст]"/>
      <dgm:spPr bwMode="auto">
        <a:solidFill>
          <a:srgbClr val="00B473"/>
        </a:solidFill>
      </dgm:spPr>
      <dgm:t>
        <a:bodyPr vertOverflow="overflow" horzOverflow="overflow" vert="horz" rtlCol="0" fromWordArt="0" anchor="ctr" forceAA="0" compatLnSpc="0"/>
        <a:lstStyle/>
        <a:p>
          <a:pPr marL="0" indent="0" algn="l" defTabSz="7556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Основан в 1946 г.</a:t>
          </a:r>
          <a:endParaRPr/>
        </a:p>
      </dgm:t>
    </dgm:pt>
    <dgm:pt modelId="{17E5D3AD-8214-41F8-9C69-62900F9C97D7}" type="parTrans" cxnId="{A77E3D78-E077-40F5-BD2C-2485AC5C818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798BE72-D0DB-4D1E-B375-5D270376C919}" type="sibTrans" cxnId="{A77E3D78-E077-40F5-BD2C-2485AC5C818F}">
      <dgm:prSet/>
      <dgm:spPr bwMode="auto"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pPr>
            <a:defRPr/>
          </a:pPr>
          <a:endParaRPr lang="ru-RU"/>
        </a:p>
      </dgm:t>
    </dgm:pt>
    <dgm:pt modelId="{E0A370B9-3324-42F6-B801-6DCA3B36F6F9}">
      <dgm:prSet phldrT="[Текст]"/>
      <dgm:spPr bwMode="auto">
        <a:solidFill>
          <a:srgbClr val="00B473"/>
        </a:solidFill>
      </dgm:spPr>
      <dgm:t>
        <a:bodyPr vertOverflow="overflow" horzOverflow="overflow" vert="horz" rtlCol="0" fromWordArt="0" anchor="ctr" forceAA="0" compatLnSpc="0"/>
        <a:lstStyle/>
        <a:p>
          <a:pPr marL="0" indent="0" algn="l" defTabSz="7556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7 филиалов</a:t>
          </a:r>
          <a:endParaRPr/>
        </a:p>
      </dgm:t>
    </dgm:pt>
    <dgm:pt modelId="{67D9F163-3294-45C9-8397-4A0B0E666DA1}" type="parTrans" cxnId="{DD627C28-C10A-4CB8-ACED-A40EB9491FD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FE48D58-D517-4857-93EF-0C7B6B25A7DB}" type="sibTrans" cxnId="{DD627C28-C10A-4CB8-ACED-A40EB9491FD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D8197C9-A34B-4A00-BA6D-47600E7114F0}">
      <dgm:prSet phldrT="[Текст]"/>
      <dgm:spPr bwMode="auto">
        <a:solidFill>
          <a:srgbClr val="00B473"/>
        </a:solidFill>
      </dgm:spPr>
      <dgm:t>
        <a:bodyPr vertOverflow="overflow" horzOverflow="overflow" vert="horz" rtlCol="0" fromWordArt="0" anchor="ctr" forceAA="0" compatLnSpc="0"/>
        <a:lstStyle/>
        <a:p>
          <a:pPr marL="0" indent="0" algn="l" defTabSz="7556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Более 12 000 м</a:t>
          </a:r>
          <a:r>
            <a:rPr lang="ru-RU" baseline="30000"/>
            <a:t>2 </a:t>
          </a:r>
          <a:r>
            <a:rPr lang="ru-RU"/>
            <a:t>учебных площадей</a:t>
          </a:r>
          <a:endParaRPr/>
        </a:p>
      </dgm:t>
    </dgm:pt>
    <dgm:pt modelId="{71427C6A-BF61-4439-BDE7-9DFC0D5DABF1}" type="parTrans" cxnId="{BF5D3EFB-87D3-4EBC-BEDC-833A94923D6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6541780-E197-4C0E-8C36-D34E5633E743}" type="sibTrans" cxnId="{BF5D3EFB-87D3-4EBC-BEDC-833A94923D6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2D20536-B8D3-4E30-86FF-48D6C9E61C80}">
      <dgm:prSet phldrT="[Текст]"/>
      <dgm:spPr bwMode="auto">
        <a:solidFill>
          <a:srgbClr val="00B473"/>
        </a:solidFill>
      </dgm:spPr>
      <dgm:t>
        <a:bodyPr vertOverflow="overflow" horzOverflow="overflow" vert="horz" rtlCol="0" fromWordArt="0" anchor="ctr" forceAA="0" compatLnSpc="0"/>
        <a:lstStyle/>
        <a:p>
          <a:pPr marL="0" indent="0" algn="l" defTabSz="7556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75 учебных аудиторий</a:t>
          </a:r>
          <a:endParaRPr/>
        </a:p>
      </dgm:t>
    </dgm:pt>
    <dgm:pt modelId="{BBC1CFCD-70B2-4F3E-B95F-4C2DE48A7CBC}" type="parTrans" cxnId="{014664A2-B5DD-4790-A79A-B3D4A565BAF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B279782-A0FE-4E2A-994E-89C6DF7E8754}" type="sibTrans" cxnId="{014664A2-B5DD-4790-A79A-B3D4A565BAF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1109A9E-CC51-429D-85F8-AD146B578B72}">
      <dgm:prSet phldrT="[Текст]"/>
      <dgm:spPr bwMode="auto">
        <a:solidFill>
          <a:srgbClr val="00B473"/>
        </a:solidFill>
      </dgm:spPr>
      <dgm:t>
        <a:bodyPr vertOverflow="overflow" horzOverflow="overflow" vert="horz" rtlCol="0" fromWordArt="0" anchor="ctr" forceAA="0" compatLnSpc="0"/>
        <a:lstStyle/>
        <a:p>
          <a:pPr marL="0" indent="0" algn="l" defTabSz="7556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14 лабораторий и мастерских</a:t>
          </a:r>
          <a:endParaRPr/>
        </a:p>
      </dgm:t>
    </dgm:pt>
    <dgm:pt modelId="{A4C3C1D5-A82C-4B31-A5EA-0EDE2B97FDA1}" type="parTrans" cxnId="{6B941ADE-67C8-4D7A-9E72-854A6F01E9E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735F97E-F9BE-4953-A09E-CCCDCE0E6634}" type="sibTrans" cxnId="{6B941ADE-67C8-4D7A-9E72-854A6F01E9E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2A1AEBC-2FAE-44AD-910F-2F97FC4535CB}">
      <dgm:prSet phldrT="[Текст]"/>
      <dgm:spPr bwMode="auto">
        <a:solidFill>
          <a:srgbClr val="00B473"/>
        </a:solidFill>
      </dgm:spPr>
      <dgm:t>
        <a:bodyPr vertOverflow="overflow" horzOverflow="overflow" vert="horz" rtlCol="0" fromWordArt="0" anchor="ctr" forceAA="0" compatLnSpc="0"/>
        <a:lstStyle/>
        <a:p>
          <a:pPr marL="0" indent="0" algn="l" defTabSz="7556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Учебный полигон </a:t>
          </a:r>
          <a:endParaRPr/>
        </a:p>
      </dgm:t>
    </dgm:pt>
    <dgm:pt modelId="{1F0AAF8D-862A-4A29-9FC9-9A611B96F761}" type="parTrans" cxnId="{376841FF-EE4A-451A-9A36-85A9ACCBA88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1AE8196-22F6-4FDC-BB60-C5D30E2C3722}" type="sibTrans" cxnId="{376841FF-EE4A-451A-9A36-85A9ACCBA88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84012C3-7A36-48A8-8800-132107F38B89}">
      <dgm:prSet phldrT="[Текст]"/>
      <dgm:spPr bwMode="auto">
        <a:solidFill>
          <a:srgbClr val="00B473"/>
        </a:solidFill>
      </dgm:spPr>
      <dgm:t>
        <a:bodyPr vertOverflow="overflow" horzOverflow="overflow" vert="horz" rtlCol="0" fromWordArt="0" anchor="ctr" forceAA="0" compatLnSpc="0"/>
        <a:lstStyle/>
        <a:p>
          <a:pPr marL="0" indent="0" algn="l" defTabSz="7556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14 Фабрик процессов (метод </a:t>
          </a:r>
          <a:r>
            <a:rPr lang="en-US"/>
            <a:t>TWI)</a:t>
          </a:r>
          <a:endParaRPr/>
        </a:p>
      </dgm:t>
    </dgm:pt>
    <dgm:pt modelId="{AAF8BEAE-2763-4FAA-AFE7-8B12CE2C8CE1}" type="parTrans" cxnId="{F3A6AD0A-A784-48C7-9EA0-94C46A2B23B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C80C6D8-2B5F-4A76-871E-93389A1A2DFC}" type="sibTrans" cxnId="{F3A6AD0A-A784-48C7-9EA0-94C46A2B23B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172F941-153F-4C56-A853-5D95C2FD6D9C}" type="pres">
      <dgm:prSet presAssocID="{EE2C748E-88A1-4F88-8336-5A08E777DFC4}" presName="Name0" presStyleCnt="0">
        <dgm:presLayoutVars>
          <dgm:chMax val="7"/>
          <dgm:chPref val="7"/>
          <dgm:dir/>
        </dgm:presLayoutVars>
      </dgm:prSet>
      <dgm:spPr bwMode="auto"/>
      <dgm:t>
        <a:bodyPr/>
        <a:lstStyle/>
        <a:p>
          <a:endParaRPr lang="ru-RU"/>
        </a:p>
      </dgm:t>
    </dgm:pt>
    <dgm:pt modelId="{2404EE40-7477-4975-B17F-6592432CD26A}" type="pres">
      <dgm:prSet presAssocID="{EE2C748E-88A1-4F88-8336-5A08E777DFC4}" presName="Name1" presStyleCnt="0"/>
      <dgm:spPr bwMode="auto"/>
    </dgm:pt>
    <dgm:pt modelId="{FF4CC140-00F9-45E8-8272-33B151FC4293}" type="pres">
      <dgm:prSet presAssocID="{EE2C748E-88A1-4F88-8336-5A08E777DFC4}" presName="cycle" presStyleCnt="0"/>
      <dgm:spPr bwMode="auto"/>
    </dgm:pt>
    <dgm:pt modelId="{3C450DCB-3E68-49B5-AE4D-717AC185D798}" type="pres">
      <dgm:prSet presAssocID="{EE2C748E-88A1-4F88-8336-5A08E777DFC4}" presName="srcNode" presStyleLbl="node1" presStyleIdx="0" presStyleCnt="7"/>
      <dgm:spPr bwMode="auto"/>
    </dgm:pt>
    <dgm:pt modelId="{D725CC56-1F7F-434C-8B20-9F266B9C0ECE}" type="pres">
      <dgm:prSet presAssocID="{EE2C748E-88A1-4F88-8336-5A08E777DFC4}" presName="conn" presStyleLbl="parChTrans1D2" presStyleIdx="0" presStyleCnt="1" custLinFactNeighborX="-8777"/>
      <dgm:spPr bwMode="auto"/>
      <dgm:t>
        <a:bodyPr/>
        <a:lstStyle/>
        <a:p>
          <a:endParaRPr lang="ru-RU"/>
        </a:p>
      </dgm:t>
    </dgm:pt>
    <dgm:pt modelId="{927F862D-49FF-4B72-AEE6-7E0A3FA8385D}" type="pres">
      <dgm:prSet presAssocID="{EE2C748E-88A1-4F88-8336-5A08E777DFC4}" presName="extraNode" presStyleLbl="node1" presStyleIdx="0" presStyleCnt="7"/>
      <dgm:spPr bwMode="auto"/>
    </dgm:pt>
    <dgm:pt modelId="{46498494-F711-4BE7-9B55-03F0990E8B54}" type="pres">
      <dgm:prSet presAssocID="{EE2C748E-88A1-4F88-8336-5A08E777DFC4}" presName="dstNode" presStyleLbl="node1" presStyleIdx="0" presStyleCnt="7"/>
      <dgm:spPr bwMode="auto"/>
    </dgm:pt>
    <dgm:pt modelId="{BABC55DA-4542-4958-9000-9FAD818D33BD}" type="pres">
      <dgm:prSet presAssocID="{7C372304-497F-42E2-BCDC-6DA5C98EA8C1}" presName="text_1" presStyleLbl="node1" presStyleIdx="0" presStyleCnt="7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C13C4C5E-0875-4536-9AD1-5976ADDB21FE}" type="pres">
      <dgm:prSet presAssocID="{7C372304-497F-42E2-BCDC-6DA5C98EA8C1}" presName="accent_1" presStyleCnt="0"/>
      <dgm:spPr bwMode="auto"/>
    </dgm:pt>
    <dgm:pt modelId="{1D40C9DD-7BB0-4799-B4CE-67653C00E509}" type="pres">
      <dgm:prSet presAssocID="{7C372304-497F-42E2-BCDC-6DA5C98EA8C1}" presName="accentRepeatNode" presStyleLbl="solidFgAcc1" presStyleIdx="0" presStyleCnt="7"/>
      <dgm:spPr bwMode="auto">
        <a:ln w="28575">
          <a:solidFill>
            <a:srgbClr val="FF0000"/>
          </a:solidFill>
        </a:ln>
      </dgm:spPr>
    </dgm:pt>
    <dgm:pt modelId="{B4D50841-0E13-4F11-B064-A08CA23E52F6}" type="pres">
      <dgm:prSet presAssocID="{E0A370B9-3324-42F6-B801-6DCA3B36F6F9}" presName="text_2" presStyleLbl="node1" presStyleIdx="1" presStyleCnt="7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D65FC56C-7580-4B4D-8F8C-A515BC4B41F7}" type="pres">
      <dgm:prSet presAssocID="{E0A370B9-3324-42F6-B801-6DCA3B36F6F9}" presName="accent_2" presStyleCnt="0"/>
      <dgm:spPr bwMode="auto"/>
    </dgm:pt>
    <dgm:pt modelId="{229D80DD-3E0D-47A8-87F9-44BD293F8FFA}" type="pres">
      <dgm:prSet presAssocID="{E0A370B9-3324-42F6-B801-6DCA3B36F6F9}" presName="accentRepeatNode" presStyleLbl="solidFgAcc1" presStyleIdx="1" presStyleCnt="7"/>
      <dgm:spPr bwMode="auto">
        <a:xfrm>
          <a:off x="341715" y="608629"/>
          <a:ext cx="405515" cy="405515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gm:spPr>
    </dgm:pt>
    <dgm:pt modelId="{BAC49EAC-9A83-4CAF-A2EB-1FEA5E7E569E}" type="pres">
      <dgm:prSet presAssocID="{CD8197C9-A34B-4A00-BA6D-47600E7114F0}" presName="text_3" presStyleLbl="node1" presStyleIdx="2" presStyleCnt="7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CD9A3DD0-1BFD-4D0C-9568-98684B099381}" type="pres">
      <dgm:prSet presAssocID="{CD8197C9-A34B-4A00-BA6D-47600E7114F0}" presName="accent_3" presStyleCnt="0"/>
      <dgm:spPr bwMode="auto"/>
    </dgm:pt>
    <dgm:pt modelId="{0A97E53A-4C14-4B8A-8A8C-334747264934}" type="pres">
      <dgm:prSet presAssocID="{CD8197C9-A34B-4A00-BA6D-47600E7114F0}" presName="accentRepeatNode" presStyleLbl="solidFgAcc1" presStyleIdx="2" presStyleCnt="7"/>
      <dgm:spPr bwMode="auto">
        <a:xfrm>
          <a:off x="502707" y="1095176"/>
          <a:ext cx="405515" cy="405515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gm:spPr>
    </dgm:pt>
    <dgm:pt modelId="{A89F0651-D469-4F61-9B84-BE3ACDB40C39}" type="pres">
      <dgm:prSet presAssocID="{B2D20536-B8D3-4E30-86FF-48D6C9E61C80}" presName="text_4" presStyleLbl="node1" presStyleIdx="3" presStyleCnt="7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0E2F5557-2CF2-443D-9EAC-56C6391087DE}" type="pres">
      <dgm:prSet presAssocID="{B2D20536-B8D3-4E30-86FF-48D6C9E61C80}" presName="accent_4" presStyleCnt="0"/>
      <dgm:spPr bwMode="auto"/>
    </dgm:pt>
    <dgm:pt modelId="{2D2CF5DA-B3A9-4A27-A547-CB5C545A57B5}" type="pres">
      <dgm:prSet presAssocID="{B2D20536-B8D3-4E30-86FF-48D6C9E61C80}" presName="accentRepeatNode" presStyleLbl="solidFgAcc1" presStyleIdx="3" presStyleCnt="7"/>
      <dgm:spPr bwMode="auto">
        <a:xfrm>
          <a:off x="554111" y="1582080"/>
          <a:ext cx="405515" cy="405515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gm:spPr>
    </dgm:pt>
    <dgm:pt modelId="{7125E350-CFEF-4C65-ABC9-D868C4B35411}" type="pres">
      <dgm:prSet presAssocID="{41109A9E-CC51-429D-85F8-AD146B578B72}" presName="text_5" presStyleLbl="node1" presStyleIdx="4" presStyleCnt="7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3CC85955-DE91-4087-B9E5-A87D22CD4403}" type="pres">
      <dgm:prSet presAssocID="{41109A9E-CC51-429D-85F8-AD146B578B72}" presName="accent_5" presStyleCnt="0"/>
      <dgm:spPr bwMode="auto"/>
    </dgm:pt>
    <dgm:pt modelId="{B428FF12-F747-448C-95E9-9F543A8CA7B7}" type="pres">
      <dgm:prSet presAssocID="{41109A9E-CC51-429D-85F8-AD146B578B72}" presName="accentRepeatNode" presStyleLbl="solidFgAcc1" presStyleIdx="4" presStyleCnt="7"/>
      <dgm:spPr bwMode="auto">
        <a:xfrm>
          <a:off x="502707" y="2068984"/>
          <a:ext cx="405515" cy="405515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gm:spPr>
    </dgm:pt>
    <dgm:pt modelId="{93142399-A8F5-4C71-BFEF-D094785C1F3F}" type="pres">
      <dgm:prSet presAssocID="{12A1AEBC-2FAE-44AD-910F-2F97FC4535CB}" presName="text_6" presStyleLbl="node1" presStyleIdx="5" presStyleCnt="7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552A01EE-F4E3-4F35-A8E7-1C8193E911D1}" type="pres">
      <dgm:prSet presAssocID="{12A1AEBC-2FAE-44AD-910F-2F97FC4535CB}" presName="accent_6" presStyleCnt="0"/>
      <dgm:spPr bwMode="auto"/>
    </dgm:pt>
    <dgm:pt modelId="{FBFB54F1-54DD-44B5-8582-E016DF82928C}" type="pres">
      <dgm:prSet presAssocID="{12A1AEBC-2FAE-44AD-910F-2F97FC4535CB}" presName="accentRepeatNode" presStyleLbl="solidFgAcc1" presStyleIdx="5" presStyleCnt="7"/>
      <dgm:spPr bwMode="auto">
        <a:xfrm>
          <a:off x="341715" y="2555531"/>
          <a:ext cx="405515" cy="405515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gm:spPr>
    </dgm:pt>
    <dgm:pt modelId="{72C6C9C4-2D79-479D-A4C0-2F181623B546}" type="pres">
      <dgm:prSet presAssocID="{784012C3-7A36-48A8-8800-132107F38B89}" presName="text_7" presStyleLbl="node1" presStyleIdx="6" presStyleCnt="7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82C8C489-E456-4B0F-951D-90D8A2F1C07D}" type="pres">
      <dgm:prSet presAssocID="{784012C3-7A36-48A8-8800-132107F38B89}" presName="accent_7" presStyleCnt="0"/>
      <dgm:spPr bwMode="auto"/>
    </dgm:pt>
    <dgm:pt modelId="{E0833938-3699-41CB-AB2F-EC0D952A9011}" type="pres">
      <dgm:prSet presAssocID="{784012C3-7A36-48A8-8800-132107F38B89}" presName="accentRepeatNode" presStyleLbl="solidFgAcc1" presStyleIdx="6" presStyleCnt="7"/>
      <dgm:spPr bwMode="auto">
        <a:xfrm>
          <a:off x="47931" y="3042435"/>
          <a:ext cx="405515" cy="405515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gm:spPr>
    </dgm:pt>
  </dgm:ptLst>
  <dgm:cxnLst>
    <dgm:cxn modelId="{2A31A7B1-A360-447C-9564-A83CEAA7168B}" type="presOf" srcId="{41109A9E-CC51-429D-85F8-AD146B578B72}" destId="{7125E350-CFEF-4C65-ABC9-D868C4B35411}" srcOrd="0" destOrd="0" presId="urn:microsoft.com/office/officeart/2008/layout/VerticalCurvedList"/>
    <dgm:cxn modelId="{BF5D3EFB-87D3-4EBC-BEDC-833A94923D6C}" srcId="{EE2C748E-88A1-4F88-8336-5A08E777DFC4}" destId="{CD8197C9-A34B-4A00-BA6D-47600E7114F0}" srcOrd="2" destOrd="0" parTransId="{71427C6A-BF61-4439-BDE7-9DFC0D5DABF1}" sibTransId="{C6541780-E197-4C0E-8C36-D34E5633E743}"/>
    <dgm:cxn modelId="{6CAC839D-F95C-48B3-A1AE-8007DBE965CC}" type="presOf" srcId="{784012C3-7A36-48A8-8800-132107F38B89}" destId="{72C6C9C4-2D79-479D-A4C0-2F181623B546}" srcOrd="0" destOrd="0" presId="urn:microsoft.com/office/officeart/2008/layout/VerticalCurvedList"/>
    <dgm:cxn modelId="{BC903824-E600-44E9-9A6E-546EE7329131}" type="presOf" srcId="{7C372304-497F-42E2-BCDC-6DA5C98EA8C1}" destId="{BABC55DA-4542-4958-9000-9FAD818D33BD}" srcOrd="0" destOrd="0" presId="urn:microsoft.com/office/officeart/2008/layout/VerticalCurvedList"/>
    <dgm:cxn modelId="{376841FF-EE4A-451A-9A36-85A9ACCBA884}" srcId="{EE2C748E-88A1-4F88-8336-5A08E777DFC4}" destId="{12A1AEBC-2FAE-44AD-910F-2F97FC4535CB}" srcOrd="5" destOrd="0" parTransId="{1F0AAF8D-862A-4A29-9FC9-9A611B96F761}" sibTransId="{91AE8196-22F6-4FDC-BB60-C5D30E2C3722}"/>
    <dgm:cxn modelId="{6860A86D-187B-45BA-A0E3-375310E595E2}" type="presOf" srcId="{E0A370B9-3324-42F6-B801-6DCA3B36F6F9}" destId="{B4D50841-0E13-4F11-B064-A08CA23E52F6}" srcOrd="0" destOrd="0" presId="urn:microsoft.com/office/officeart/2008/layout/VerticalCurvedList"/>
    <dgm:cxn modelId="{DD627C28-C10A-4CB8-ACED-A40EB9491FDF}" srcId="{EE2C748E-88A1-4F88-8336-5A08E777DFC4}" destId="{E0A370B9-3324-42F6-B801-6DCA3B36F6F9}" srcOrd="1" destOrd="0" parTransId="{67D9F163-3294-45C9-8397-4A0B0E666DA1}" sibTransId="{8FE48D58-D517-4857-93EF-0C7B6B25A7DB}"/>
    <dgm:cxn modelId="{A0C5B9A2-AD18-49B4-A227-AC1B228F6F42}" type="presOf" srcId="{12A1AEBC-2FAE-44AD-910F-2F97FC4535CB}" destId="{93142399-A8F5-4C71-BFEF-D094785C1F3F}" srcOrd="0" destOrd="0" presId="urn:microsoft.com/office/officeart/2008/layout/VerticalCurvedList"/>
    <dgm:cxn modelId="{A77E3D78-E077-40F5-BD2C-2485AC5C818F}" srcId="{EE2C748E-88A1-4F88-8336-5A08E777DFC4}" destId="{7C372304-497F-42E2-BCDC-6DA5C98EA8C1}" srcOrd="0" destOrd="0" parTransId="{17E5D3AD-8214-41F8-9C69-62900F9C97D7}" sibTransId="{D798BE72-D0DB-4D1E-B375-5D270376C919}"/>
    <dgm:cxn modelId="{801B0412-39A6-4EE5-A4A6-590E72B763DA}" type="presOf" srcId="{B2D20536-B8D3-4E30-86FF-48D6C9E61C80}" destId="{A89F0651-D469-4F61-9B84-BE3ACDB40C39}" srcOrd="0" destOrd="0" presId="urn:microsoft.com/office/officeart/2008/layout/VerticalCurvedList"/>
    <dgm:cxn modelId="{F3A6AD0A-A784-48C7-9EA0-94C46A2B23BA}" srcId="{EE2C748E-88A1-4F88-8336-5A08E777DFC4}" destId="{784012C3-7A36-48A8-8800-132107F38B89}" srcOrd="6" destOrd="0" parTransId="{AAF8BEAE-2763-4FAA-AFE7-8B12CE2C8CE1}" sibTransId="{1C80C6D8-2B5F-4A76-871E-93389A1A2DFC}"/>
    <dgm:cxn modelId="{6B941ADE-67C8-4D7A-9E72-854A6F01E9E0}" srcId="{EE2C748E-88A1-4F88-8336-5A08E777DFC4}" destId="{41109A9E-CC51-429D-85F8-AD146B578B72}" srcOrd="4" destOrd="0" parTransId="{A4C3C1D5-A82C-4B31-A5EA-0EDE2B97FDA1}" sibTransId="{D735F97E-F9BE-4953-A09E-CCCDCE0E6634}"/>
    <dgm:cxn modelId="{014664A2-B5DD-4790-A79A-B3D4A565BAF4}" srcId="{EE2C748E-88A1-4F88-8336-5A08E777DFC4}" destId="{B2D20536-B8D3-4E30-86FF-48D6C9E61C80}" srcOrd="3" destOrd="0" parTransId="{BBC1CFCD-70B2-4F3E-B95F-4C2DE48A7CBC}" sibTransId="{5B279782-A0FE-4E2A-994E-89C6DF7E8754}"/>
    <dgm:cxn modelId="{160EA0ED-6F6A-42B0-804E-9EFEC0770BF1}" type="presOf" srcId="{D798BE72-D0DB-4D1E-B375-5D270376C919}" destId="{D725CC56-1F7F-434C-8B20-9F266B9C0ECE}" srcOrd="0" destOrd="0" presId="urn:microsoft.com/office/officeart/2008/layout/VerticalCurvedList"/>
    <dgm:cxn modelId="{2A7CEF2C-536C-4C40-BB89-D75A6676C978}" type="presOf" srcId="{CD8197C9-A34B-4A00-BA6D-47600E7114F0}" destId="{BAC49EAC-9A83-4CAF-A2EB-1FEA5E7E569E}" srcOrd="0" destOrd="0" presId="urn:microsoft.com/office/officeart/2008/layout/VerticalCurvedList"/>
    <dgm:cxn modelId="{BBA11CAA-DECE-4402-B32A-85F2680C5CA9}" type="presOf" srcId="{EE2C748E-88A1-4F88-8336-5A08E777DFC4}" destId="{D172F941-153F-4C56-A853-5D95C2FD6D9C}" srcOrd="0" destOrd="0" presId="urn:microsoft.com/office/officeart/2008/layout/VerticalCurvedList"/>
    <dgm:cxn modelId="{2A29E7A5-D6ED-431F-AE3D-5F8D8E97A9C2}" type="presParOf" srcId="{D172F941-153F-4C56-A853-5D95C2FD6D9C}" destId="{2404EE40-7477-4975-B17F-6592432CD26A}" srcOrd="0" destOrd="0" presId="urn:microsoft.com/office/officeart/2008/layout/VerticalCurvedList"/>
    <dgm:cxn modelId="{56871AA4-4EE1-4A88-BD89-8CF53909D6DB}" type="presParOf" srcId="{2404EE40-7477-4975-B17F-6592432CD26A}" destId="{FF4CC140-00F9-45E8-8272-33B151FC4293}" srcOrd="0" destOrd="0" presId="urn:microsoft.com/office/officeart/2008/layout/VerticalCurvedList"/>
    <dgm:cxn modelId="{C0BF3709-78E5-40D7-9902-7D0A08A1D220}" type="presParOf" srcId="{FF4CC140-00F9-45E8-8272-33B151FC4293}" destId="{3C450DCB-3E68-49B5-AE4D-717AC185D798}" srcOrd="0" destOrd="0" presId="urn:microsoft.com/office/officeart/2008/layout/VerticalCurvedList"/>
    <dgm:cxn modelId="{112B0AEF-7CC4-4C9E-A425-D6BCA6BE272A}" type="presParOf" srcId="{FF4CC140-00F9-45E8-8272-33B151FC4293}" destId="{D725CC56-1F7F-434C-8B20-9F266B9C0ECE}" srcOrd="1" destOrd="0" presId="urn:microsoft.com/office/officeart/2008/layout/VerticalCurvedList"/>
    <dgm:cxn modelId="{4D8D220A-D63D-4D0D-8AB3-B44B1A48D3F1}" type="presParOf" srcId="{FF4CC140-00F9-45E8-8272-33B151FC4293}" destId="{927F862D-49FF-4B72-AEE6-7E0A3FA8385D}" srcOrd="2" destOrd="0" presId="urn:microsoft.com/office/officeart/2008/layout/VerticalCurvedList"/>
    <dgm:cxn modelId="{C837CFE5-8248-4C8D-8250-C8638BC24B8E}" type="presParOf" srcId="{FF4CC140-00F9-45E8-8272-33B151FC4293}" destId="{46498494-F711-4BE7-9B55-03F0990E8B54}" srcOrd="3" destOrd="0" presId="urn:microsoft.com/office/officeart/2008/layout/VerticalCurvedList"/>
    <dgm:cxn modelId="{2B3C4FE4-EC94-4B2D-BA1A-083C3D848BD8}" type="presParOf" srcId="{2404EE40-7477-4975-B17F-6592432CD26A}" destId="{BABC55DA-4542-4958-9000-9FAD818D33BD}" srcOrd="1" destOrd="0" presId="urn:microsoft.com/office/officeart/2008/layout/VerticalCurvedList"/>
    <dgm:cxn modelId="{2263C74C-BFD2-4AEB-BEC6-C8E2A62F10E7}" type="presParOf" srcId="{2404EE40-7477-4975-B17F-6592432CD26A}" destId="{C13C4C5E-0875-4536-9AD1-5976ADDB21FE}" srcOrd="2" destOrd="0" presId="urn:microsoft.com/office/officeart/2008/layout/VerticalCurvedList"/>
    <dgm:cxn modelId="{7D73E7A8-A4D7-4FF7-8BB5-E339C38C7326}" type="presParOf" srcId="{C13C4C5E-0875-4536-9AD1-5976ADDB21FE}" destId="{1D40C9DD-7BB0-4799-B4CE-67653C00E509}" srcOrd="0" destOrd="0" presId="urn:microsoft.com/office/officeart/2008/layout/VerticalCurvedList"/>
    <dgm:cxn modelId="{4627762E-3466-4578-84C6-3124AF6FDE1C}" type="presParOf" srcId="{2404EE40-7477-4975-B17F-6592432CD26A}" destId="{B4D50841-0E13-4F11-B064-A08CA23E52F6}" srcOrd="3" destOrd="0" presId="urn:microsoft.com/office/officeart/2008/layout/VerticalCurvedList"/>
    <dgm:cxn modelId="{94D63442-76B4-4389-8009-5677FEB3C135}" type="presParOf" srcId="{2404EE40-7477-4975-B17F-6592432CD26A}" destId="{D65FC56C-7580-4B4D-8F8C-A515BC4B41F7}" srcOrd="4" destOrd="0" presId="urn:microsoft.com/office/officeart/2008/layout/VerticalCurvedList"/>
    <dgm:cxn modelId="{DCA7F0E8-5CC8-4BC0-B26F-EA1CEFCCA330}" type="presParOf" srcId="{D65FC56C-7580-4B4D-8F8C-A515BC4B41F7}" destId="{229D80DD-3E0D-47A8-87F9-44BD293F8FFA}" srcOrd="0" destOrd="0" presId="urn:microsoft.com/office/officeart/2008/layout/VerticalCurvedList"/>
    <dgm:cxn modelId="{99346EC2-6B18-4DC0-BC9F-9AC5BF42A434}" type="presParOf" srcId="{2404EE40-7477-4975-B17F-6592432CD26A}" destId="{BAC49EAC-9A83-4CAF-A2EB-1FEA5E7E569E}" srcOrd="5" destOrd="0" presId="urn:microsoft.com/office/officeart/2008/layout/VerticalCurvedList"/>
    <dgm:cxn modelId="{33EED712-E08B-428C-9F7A-C111E54736FA}" type="presParOf" srcId="{2404EE40-7477-4975-B17F-6592432CD26A}" destId="{CD9A3DD0-1BFD-4D0C-9568-98684B099381}" srcOrd="6" destOrd="0" presId="urn:microsoft.com/office/officeart/2008/layout/VerticalCurvedList"/>
    <dgm:cxn modelId="{30883E8E-6450-4E41-A1B7-0C0A5D5DC4AE}" type="presParOf" srcId="{CD9A3DD0-1BFD-4D0C-9568-98684B099381}" destId="{0A97E53A-4C14-4B8A-8A8C-334747264934}" srcOrd="0" destOrd="0" presId="urn:microsoft.com/office/officeart/2008/layout/VerticalCurvedList"/>
    <dgm:cxn modelId="{BA17D97A-6C60-4DD0-B5C7-71C6B0D52CF5}" type="presParOf" srcId="{2404EE40-7477-4975-B17F-6592432CD26A}" destId="{A89F0651-D469-4F61-9B84-BE3ACDB40C39}" srcOrd="7" destOrd="0" presId="urn:microsoft.com/office/officeart/2008/layout/VerticalCurvedList"/>
    <dgm:cxn modelId="{EF3DD685-D0B9-415C-BA1E-72168D699463}" type="presParOf" srcId="{2404EE40-7477-4975-B17F-6592432CD26A}" destId="{0E2F5557-2CF2-443D-9EAC-56C6391087DE}" srcOrd="8" destOrd="0" presId="urn:microsoft.com/office/officeart/2008/layout/VerticalCurvedList"/>
    <dgm:cxn modelId="{D5979BF1-FAC6-4BC4-87D7-AD9756A2A47B}" type="presParOf" srcId="{0E2F5557-2CF2-443D-9EAC-56C6391087DE}" destId="{2D2CF5DA-B3A9-4A27-A547-CB5C545A57B5}" srcOrd="0" destOrd="0" presId="urn:microsoft.com/office/officeart/2008/layout/VerticalCurvedList"/>
    <dgm:cxn modelId="{970A2924-D419-4240-B2A0-2FE28C4E9086}" type="presParOf" srcId="{2404EE40-7477-4975-B17F-6592432CD26A}" destId="{7125E350-CFEF-4C65-ABC9-D868C4B35411}" srcOrd="9" destOrd="0" presId="urn:microsoft.com/office/officeart/2008/layout/VerticalCurvedList"/>
    <dgm:cxn modelId="{3D636B48-73B1-49A9-B8EB-5A6DBAE27242}" type="presParOf" srcId="{2404EE40-7477-4975-B17F-6592432CD26A}" destId="{3CC85955-DE91-4087-B9E5-A87D22CD4403}" srcOrd="10" destOrd="0" presId="urn:microsoft.com/office/officeart/2008/layout/VerticalCurvedList"/>
    <dgm:cxn modelId="{273EE416-59C7-458C-A415-18FD3131B5E2}" type="presParOf" srcId="{3CC85955-DE91-4087-B9E5-A87D22CD4403}" destId="{B428FF12-F747-448C-95E9-9F543A8CA7B7}" srcOrd="0" destOrd="0" presId="urn:microsoft.com/office/officeart/2008/layout/VerticalCurvedList"/>
    <dgm:cxn modelId="{61BB7CE4-2465-44A5-9B5E-35E8F33D6700}" type="presParOf" srcId="{2404EE40-7477-4975-B17F-6592432CD26A}" destId="{93142399-A8F5-4C71-BFEF-D094785C1F3F}" srcOrd="11" destOrd="0" presId="urn:microsoft.com/office/officeart/2008/layout/VerticalCurvedList"/>
    <dgm:cxn modelId="{EE0B0040-2501-44EA-BC4F-C5EEA6A8F53C}" type="presParOf" srcId="{2404EE40-7477-4975-B17F-6592432CD26A}" destId="{552A01EE-F4E3-4F35-A8E7-1C8193E911D1}" srcOrd="12" destOrd="0" presId="urn:microsoft.com/office/officeart/2008/layout/VerticalCurvedList"/>
    <dgm:cxn modelId="{A5478DC4-9C41-4C69-980A-03204E9BA004}" type="presParOf" srcId="{552A01EE-F4E3-4F35-A8E7-1C8193E911D1}" destId="{FBFB54F1-54DD-44B5-8582-E016DF82928C}" srcOrd="0" destOrd="0" presId="urn:microsoft.com/office/officeart/2008/layout/VerticalCurvedList"/>
    <dgm:cxn modelId="{FB11BCE9-481A-4A31-A55A-4AD542284CFE}" type="presParOf" srcId="{2404EE40-7477-4975-B17F-6592432CD26A}" destId="{72C6C9C4-2D79-479D-A4C0-2F181623B546}" srcOrd="13" destOrd="0" presId="urn:microsoft.com/office/officeart/2008/layout/VerticalCurvedList"/>
    <dgm:cxn modelId="{F7431F66-8383-47C1-BA34-37621B16D73B}" type="presParOf" srcId="{2404EE40-7477-4975-B17F-6592432CD26A}" destId="{82C8C489-E456-4B0F-951D-90D8A2F1C07D}" srcOrd="14" destOrd="0" presId="urn:microsoft.com/office/officeart/2008/layout/VerticalCurvedList"/>
    <dgm:cxn modelId="{615A55CB-ECA5-4579-BF95-4909B92903A5}" type="presParOf" srcId="{82C8C489-E456-4B0F-951D-90D8A2F1C07D}" destId="{E0833938-3699-41CB-AB2F-EC0D952A901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25CC56-1F7F-434C-8B20-9F266B9C0ECE}">
      <dsp:nvSpPr>
        <dsp:cNvPr id="0" name=""/>
        <dsp:cNvSpPr/>
      </dsp:nvSpPr>
      <dsp:spPr bwMode="auto">
        <a:xfrm>
          <a:off x="-4035067" y="-619384"/>
          <a:ext cx="4808445" cy="4808445"/>
        </a:xfrm>
        <a:prstGeom prst="blockArc">
          <a:avLst>
            <a:gd name="adj1" fmla="val 18900000"/>
            <a:gd name="adj2" fmla="val 2700000"/>
            <a:gd name="adj3" fmla="val 449"/>
          </a:avLst>
        </a:prstGeom>
        <a:solidFill>
          <a:srgbClr val="FF0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BC55DA-4542-4958-9000-9FAD818D33BD}">
      <dsp:nvSpPr>
        <dsp:cNvPr id="0" name=""/>
        <dsp:cNvSpPr/>
      </dsp:nvSpPr>
      <dsp:spPr bwMode="auto">
        <a:xfrm>
          <a:off x="250688" y="162277"/>
          <a:ext cx="5028261" cy="324412"/>
        </a:xfrm>
        <a:prstGeom prst="rect">
          <a:avLst/>
        </a:prstGeom>
        <a:solidFill>
          <a:srgbClr val="00B47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Overflow="overflow" horzOverflow="overflow" vert="horz" wrap="square" lIns="257502" tIns="43180" rIns="43180" bIns="43180" numCol="1" spcCol="1270" rtlCol="0" fromWordArt="0" anchor="ctr" anchorCtr="0" forceAA="0" compatLnSpc="0">
          <a:noAutofit/>
        </a:bodyPr>
        <a:lstStyle/>
        <a:p>
          <a:pPr marL="0" lvl="0" indent="0" algn="l" defTabSz="755649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1700" kern="1200"/>
            <a:t>Основан в 1946 г.</a:t>
          </a:r>
          <a:endParaRPr sz="1700" kern="1200"/>
        </a:p>
      </dsp:txBody>
      <dsp:txXfrm>
        <a:off x="250688" y="162277"/>
        <a:ext cx="5028261" cy="324412"/>
      </dsp:txXfrm>
    </dsp:sp>
    <dsp:sp modelId="{1D40C9DD-7BB0-4799-B4CE-67653C00E509}">
      <dsp:nvSpPr>
        <dsp:cNvPr id="0" name=""/>
        <dsp:cNvSpPr/>
      </dsp:nvSpPr>
      <dsp:spPr bwMode="auto">
        <a:xfrm>
          <a:off x="47931" y="121725"/>
          <a:ext cx="405515" cy="4055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50841-0E13-4F11-B064-A08CA23E52F6}">
      <dsp:nvSpPr>
        <dsp:cNvPr id="0" name=""/>
        <dsp:cNvSpPr/>
      </dsp:nvSpPr>
      <dsp:spPr bwMode="auto">
        <a:xfrm>
          <a:off x="544473" y="649181"/>
          <a:ext cx="4734477" cy="324412"/>
        </a:xfrm>
        <a:prstGeom prst="rect">
          <a:avLst/>
        </a:prstGeom>
        <a:solidFill>
          <a:srgbClr val="00B47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Overflow="overflow" horzOverflow="overflow" vert="horz" wrap="square" lIns="257502" tIns="43180" rIns="43180" bIns="43180" numCol="1" spcCol="1270" rtlCol="0" fromWordArt="0" anchor="ctr" anchorCtr="0" forceAA="0" compatLnSpc="0">
          <a:noAutofit/>
        </a:bodyPr>
        <a:lstStyle/>
        <a:p>
          <a:pPr marL="0" lvl="0" indent="0" algn="l" defTabSz="755649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1700" kern="1200"/>
            <a:t>7 филиалов</a:t>
          </a:r>
          <a:endParaRPr sz="1700" kern="1200"/>
        </a:p>
      </dsp:txBody>
      <dsp:txXfrm>
        <a:off x="544473" y="649181"/>
        <a:ext cx="4734477" cy="324412"/>
      </dsp:txXfrm>
    </dsp:sp>
    <dsp:sp modelId="{229D80DD-3E0D-47A8-87F9-44BD293F8FFA}">
      <dsp:nvSpPr>
        <dsp:cNvPr id="0" name=""/>
        <dsp:cNvSpPr/>
      </dsp:nvSpPr>
      <dsp:spPr bwMode="auto">
        <a:xfrm>
          <a:off x="341715" y="608629"/>
          <a:ext cx="405515" cy="405515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C49EAC-9A83-4CAF-A2EB-1FEA5E7E569E}">
      <dsp:nvSpPr>
        <dsp:cNvPr id="0" name=""/>
        <dsp:cNvSpPr/>
      </dsp:nvSpPr>
      <dsp:spPr bwMode="auto">
        <a:xfrm>
          <a:off x="705465" y="1135728"/>
          <a:ext cx="4573485" cy="324412"/>
        </a:xfrm>
        <a:prstGeom prst="rect">
          <a:avLst/>
        </a:prstGeom>
        <a:solidFill>
          <a:srgbClr val="00B47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Overflow="overflow" horzOverflow="overflow" vert="horz" wrap="square" lIns="257502" tIns="43180" rIns="43180" bIns="43180" numCol="1" spcCol="1270" rtlCol="0" fromWordArt="0" anchor="ctr" anchorCtr="0" forceAA="0" compatLnSpc="0">
          <a:noAutofit/>
        </a:bodyPr>
        <a:lstStyle/>
        <a:p>
          <a:pPr marL="0" lvl="0" indent="0" algn="l" defTabSz="755649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1700" kern="1200"/>
            <a:t>Более 12 000 м</a:t>
          </a:r>
          <a:r>
            <a:rPr lang="ru-RU" sz="1700" kern="1200" baseline="30000"/>
            <a:t>2 </a:t>
          </a:r>
          <a:r>
            <a:rPr lang="ru-RU" sz="1700" kern="1200"/>
            <a:t>учебных площадей</a:t>
          </a:r>
          <a:endParaRPr sz="1700" kern="1200"/>
        </a:p>
      </dsp:txBody>
      <dsp:txXfrm>
        <a:off x="705465" y="1135728"/>
        <a:ext cx="4573485" cy="324412"/>
      </dsp:txXfrm>
    </dsp:sp>
    <dsp:sp modelId="{0A97E53A-4C14-4B8A-8A8C-334747264934}">
      <dsp:nvSpPr>
        <dsp:cNvPr id="0" name=""/>
        <dsp:cNvSpPr/>
      </dsp:nvSpPr>
      <dsp:spPr bwMode="auto">
        <a:xfrm>
          <a:off x="502707" y="1095176"/>
          <a:ext cx="405515" cy="405515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9F0651-D469-4F61-9B84-BE3ACDB40C39}">
      <dsp:nvSpPr>
        <dsp:cNvPr id="0" name=""/>
        <dsp:cNvSpPr/>
      </dsp:nvSpPr>
      <dsp:spPr bwMode="auto">
        <a:xfrm>
          <a:off x="756868" y="1622632"/>
          <a:ext cx="4522081" cy="324412"/>
        </a:xfrm>
        <a:prstGeom prst="rect">
          <a:avLst/>
        </a:prstGeom>
        <a:solidFill>
          <a:srgbClr val="00B47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Overflow="overflow" horzOverflow="overflow" vert="horz" wrap="square" lIns="257502" tIns="43180" rIns="43180" bIns="43180" numCol="1" spcCol="1270" rtlCol="0" fromWordArt="0" anchor="ctr" anchorCtr="0" forceAA="0" compatLnSpc="0">
          <a:noAutofit/>
        </a:bodyPr>
        <a:lstStyle/>
        <a:p>
          <a:pPr marL="0" lvl="0" indent="0" algn="l" defTabSz="755649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1700" kern="1200"/>
            <a:t>75 учебных аудиторий</a:t>
          </a:r>
          <a:endParaRPr sz="1700" kern="1200"/>
        </a:p>
      </dsp:txBody>
      <dsp:txXfrm>
        <a:off x="756868" y="1622632"/>
        <a:ext cx="4522081" cy="324412"/>
      </dsp:txXfrm>
    </dsp:sp>
    <dsp:sp modelId="{2D2CF5DA-B3A9-4A27-A547-CB5C545A57B5}">
      <dsp:nvSpPr>
        <dsp:cNvPr id="0" name=""/>
        <dsp:cNvSpPr/>
      </dsp:nvSpPr>
      <dsp:spPr bwMode="auto">
        <a:xfrm>
          <a:off x="554111" y="1582080"/>
          <a:ext cx="405515" cy="405515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5E350-CFEF-4C65-ABC9-D868C4B35411}">
      <dsp:nvSpPr>
        <dsp:cNvPr id="0" name=""/>
        <dsp:cNvSpPr/>
      </dsp:nvSpPr>
      <dsp:spPr bwMode="auto">
        <a:xfrm>
          <a:off x="705465" y="2109536"/>
          <a:ext cx="4573485" cy="324412"/>
        </a:xfrm>
        <a:prstGeom prst="rect">
          <a:avLst/>
        </a:prstGeom>
        <a:solidFill>
          <a:srgbClr val="00B47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Overflow="overflow" horzOverflow="overflow" vert="horz" wrap="square" lIns="257502" tIns="43180" rIns="43180" bIns="43180" numCol="1" spcCol="1270" rtlCol="0" fromWordArt="0" anchor="ctr" anchorCtr="0" forceAA="0" compatLnSpc="0">
          <a:noAutofit/>
        </a:bodyPr>
        <a:lstStyle/>
        <a:p>
          <a:pPr marL="0" lvl="0" indent="0" algn="l" defTabSz="755649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1700" kern="1200"/>
            <a:t>14 лабораторий и мастерских</a:t>
          </a:r>
          <a:endParaRPr sz="1700" kern="1200"/>
        </a:p>
      </dsp:txBody>
      <dsp:txXfrm>
        <a:off x="705465" y="2109536"/>
        <a:ext cx="4573485" cy="324412"/>
      </dsp:txXfrm>
    </dsp:sp>
    <dsp:sp modelId="{B428FF12-F747-448C-95E9-9F543A8CA7B7}">
      <dsp:nvSpPr>
        <dsp:cNvPr id="0" name=""/>
        <dsp:cNvSpPr/>
      </dsp:nvSpPr>
      <dsp:spPr bwMode="auto">
        <a:xfrm>
          <a:off x="502707" y="2068984"/>
          <a:ext cx="405515" cy="405515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42399-A8F5-4C71-BFEF-D094785C1F3F}">
      <dsp:nvSpPr>
        <dsp:cNvPr id="0" name=""/>
        <dsp:cNvSpPr/>
      </dsp:nvSpPr>
      <dsp:spPr bwMode="auto">
        <a:xfrm>
          <a:off x="544473" y="2596083"/>
          <a:ext cx="4734477" cy="324412"/>
        </a:xfrm>
        <a:prstGeom prst="rect">
          <a:avLst/>
        </a:prstGeom>
        <a:solidFill>
          <a:srgbClr val="00B47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Overflow="overflow" horzOverflow="overflow" vert="horz" wrap="square" lIns="257502" tIns="43180" rIns="43180" bIns="43180" numCol="1" spcCol="1270" rtlCol="0" fromWordArt="0" anchor="ctr" anchorCtr="0" forceAA="0" compatLnSpc="0">
          <a:noAutofit/>
        </a:bodyPr>
        <a:lstStyle/>
        <a:p>
          <a:pPr marL="0" lvl="0" indent="0" algn="l" defTabSz="755649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1700" kern="1200"/>
            <a:t>Учебный полигон </a:t>
          </a:r>
          <a:endParaRPr sz="1700" kern="1200"/>
        </a:p>
      </dsp:txBody>
      <dsp:txXfrm>
        <a:off x="544473" y="2596083"/>
        <a:ext cx="4734477" cy="324412"/>
      </dsp:txXfrm>
    </dsp:sp>
    <dsp:sp modelId="{FBFB54F1-54DD-44B5-8582-E016DF82928C}">
      <dsp:nvSpPr>
        <dsp:cNvPr id="0" name=""/>
        <dsp:cNvSpPr/>
      </dsp:nvSpPr>
      <dsp:spPr bwMode="auto">
        <a:xfrm>
          <a:off x="341715" y="2555531"/>
          <a:ext cx="405515" cy="405515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6C9C4-2D79-479D-A4C0-2F181623B546}">
      <dsp:nvSpPr>
        <dsp:cNvPr id="0" name=""/>
        <dsp:cNvSpPr/>
      </dsp:nvSpPr>
      <dsp:spPr bwMode="auto">
        <a:xfrm>
          <a:off x="250688" y="3082987"/>
          <a:ext cx="5028261" cy="324412"/>
        </a:xfrm>
        <a:prstGeom prst="rect">
          <a:avLst/>
        </a:prstGeom>
        <a:solidFill>
          <a:srgbClr val="00B47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Overflow="overflow" horzOverflow="overflow" vert="horz" wrap="square" lIns="257502" tIns="43180" rIns="43180" bIns="43180" numCol="1" spcCol="1270" rtlCol="0" fromWordArt="0" anchor="ctr" anchorCtr="0" forceAA="0" compatLnSpc="0">
          <a:noAutofit/>
        </a:bodyPr>
        <a:lstStyle/>
        <a:p>
          <a:pPr marL="0" lvl="0" indent="0" algn="l" defTabSz="755649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1700" kern="1200"/>
            <a:t>14 Фабрик процессов (метод </a:t>
          </a:r>
          <a:r>
            <a:rPr lang="en-US" sz="1700" kern="1200"/>
            <a:t>TWI)</a:t>
          </a:r>
          <a:endParaRPr sz="1700" kern="1200"/>
        </a:p>
      </dsp:txBody>
      <dsp:txXfrm>
        <a:off x="250688" y="3082987"/>
        <a:ext cx="5028261" cy="324412"/>
      </dsp:txXfrm>
    </dsp:sp>
    <dsp:sp modelId="{E0833938-3699-41CB-AB2F-EC0D952A9011}">
      <dsp:nvSpPr>
        <dsp:cNvPr id="0" name=""/>
        <dsp:cNvSpPr/>
      </dsp:nvSpPr>
      <dsp:spPr bwMode="auto">
        <a:xfrm>
          <a:off x="47931" y="3042435"/>
          <a:ext cx="405515" cy="405515"/>
        </a:xfrm>
        <a:prstGeom prst="ellips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hape 1058"/>
          <p:cNvSpPr>
            <a:spLocks noGrp="1" noChangeArrowheads="1"/>
          </p:cNvSpPr>
          <p:nvPr userDrawn="1"/>
        </p:nvSpPr>
        <p:spPr bwMode="auto">
          <a:xfrm>
            <a:off x="8220990" y="1"/>
            <a:ext cx="3971005" cy="685746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874" y="0"/>
                </a:moveTo>
                <a:lnTo>
                  <a:pt x="3874" y="19794"/>
                </a:lnTo>
                <a:lnTo>
                  <a:pt x="3874" y="19794"/>
                </a:lnTo>
                <a:cubicBezTo>
                  <a:pt x="3874" y="19794"/>
                  <a:pt x="3932" y="19794"/>
                  <a:pt x="3932" y="19794"/>
                </a:cubicBezTo>
                <a:lnTo>
                  <a:pt x="3932" y="19794"/>
                </a:lnTo>
                <a:cubicBezTo>
                  <a:pt x="1759" y="19794"/>
                  <a:pt x="0" y="20605"/>
                  <a:pt x="0" y="21600"/>
                </a:cubicBezTo>
                <a:lnTo>
                  <a:pt x="0" y="21600"/>
                </a:lnTo>
                <a:cubicBezTo>
                  <a:pt x="0" y="22594"/>
                  <a:pt x="1759" y="23405"/>
                  <a:pt x="3932" y="23405"/>
                </a:cubicBezTo>
                <a:lnTo>
                  <a:pt x="3932" y="23405"/>
                </a:lnTo>
                <a:cubicBezTo>
                  <a:pt x="3932" y="23405"/>
                  <a:pt x="3874" y="23405"/>
                  <a:pt x="3874" y="23405"/>
                </a:cubicBezTo>
                <a:lnTo>
                  <a:pt x="3874" y="43200"/>
                </a:lnTo>
                <a:lnTo>
                  <a:pt x="43200" y="43200"/>
                </a:lnTo>
                <a:lnTo>
                  <a:pt x="43200" y="0"/>
                </a:lnTo>
                <a:lnTo>
                  <a:pt x="3874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1" name="Shape 1102"/>
          <p:cNvSpPr>
            <a:spLocks noGrp="1" noChangeArrowheads="1"/>
          </p:cNvSpPr>
          <p:nvPr userDrawn="1"/>
        </p:nvSpPr>
        <p:spPr bwMode="auto">
          <a:xfrm>
            <a:off x="8400255" y="3356809"/>
            <a:ext cx="190499" cy="14524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0"/>
                </a:moveTo>
                <a:lnTo>
                  <a:pt x="43200" y="43200"/>
                </a:lnTo>
                <a:lnTo>
                  <a:pt x="0" y="21623"/>
                </a:lnTo>
                <a:lnTo>
                  <a:pt x="43200" y="0"/>
                </a:lnTo>
              </a:path>
            </a:pathLst>
          </a:custGeom>
          <a:solidFill>
            <a:srgbClr val="FFFFFF"/>
          </a:solidFill>
          <a:ln w="9524" cap="rnd">
            <a:solidFill>
              <a:srgbClr val="000000"/>
            </a:solidFill>
            <a:bevel/>
            <a:headEnd/>
            <a:tailEnd/>
          </a:ln>
        </p:spPr>
      </p:sp>
      <p:sp>
        <p:nvSpPr>
          <p:cNvPr id="19" name="Text Placeholder 4"/>
          <p:cNvSpPr>
            <a:spLocks noGrp="1"/>
          </p:cNvSpPr>
          <p:nvPr>
            <p:ph type="subTitle" idx="1" hasCustomPrompt="1"/>
          </p:nvPr>
        </p:nvSpPr>
        <p:spPr bwMode="auto">
          <a:xfrm>
            <a:off x="8881393" y="2597939"/>
            <a:ext cx="2974883" cy="166158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171450" indent="-171450" algn="l">
              <a:buFont typeface="Arial"/>
              <a:buChar char="•"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3395" y="2569090"/>
            <a:ext cx="7383251" cy="165402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1" name="Дата 10"/>
          <p:cNvSpPr>
            <a:spLocks noGrp="1"/>
          </p:cNvSpPr>
          <p:nvPr>
            <p:ph type="dt" sz="half" idx="15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06.06.2023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839199" y="274642"/>
            <a:ext cx="2743200" cy="5835649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609599" y="274642"/>
            <a:ext cx="8026399" cy="5835649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63083" y="4406904"/>
            <a:ext cx="10363199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963083" y="2906717"/>
            <a:ext cx="10363199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15413" y="1595438"/>
            <a:ext cx="5178986" cy="45148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97599" y="1595438"/>
            <a:ext cx="5178986" cy="45148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06.06.2023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15413" y="1535113"/>
            <a:ext cx="5181103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15413" y="2174874"/>
            <a:ext cx="518110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93377" y="1535113"/>
            <a:ext cx="5183210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93377" y="2174874"/>
            <a:ext cx="518321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06.06.2023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06.06.2023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06.06.2023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10" y="273054"/>
            <a:ext cx="4011084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766732" y="273050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0961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06.06.2023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15413" y="4800603"/>
            <a:ext cx="1056117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815413" y="612778"/>
            <a:ext cx="10561173" cy="4114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15413" y="5367337"/>
            <a:ext cx="1056117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06.06.2023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hape 1100"/>
          <p:cNvSpPr>
            <a:spLocks noGrp="1" noChangeArrowheads="1"/>
          </p:cNvSpPr>
          <p:nvPr userDrawn="1"/>
        </p:nvSpPr>
        <p:spPr bwMode="auto">
          <a:xfrm>
            <a:off x="3669" y="270"/>
            <a:ext cx="12184661" cy="6857460"/>
          </a:xfrm>
          <a:custGeom>
            <a:avLst/>
            <a:gdLst>
              <a:gd name="connsiteX0" fmla="*/ 43199 w 43199"/>
              <a:gd name="connsiteY0" fmla="*/ 23405 h 43200"/>
              <a:gd name="connsiteX1" fmla="*/ 43199 w 43199"/>
              <a:gd name="connsiteY1" fmla="*/ 23405 h 43200"/>
              <a:gd name="connsiteX2" fmla="*/ 41239 w 43199"/>
              <a:gd name="connsiteY2" fmla="*/ 21600 h 43200"/>
              <a:gd name="connsiteX3" fmla="*/ 43199 w 43199"/>
              <a:gd name="connsiteY3" fmla="*/ 19794 h 43200"/>
              <a:gd name="connsiteX4" fmla="*/ 43199 w 43199"/>
              <a:gd name="connsiteY4" fmla="*/ 19794 h 43200"/>
              <a:gd name="connsiteX5" fmla="*/ 43174 w 43199"/>
              <a:gd name="connsiteY5" fmla="*/ 19794 h 43200"/>
              <a:gd name="connsiteX6" fmla="*/ 43174 w 43199"/>
              <a:gd name="connsiteY6" fmla="*/ 0 h 43200"/>
              <a:gd name="connsiteX7" fmla="*/ 0 w 43199"/>
              <a:gd name="connsiteY7" fmla="*/ 0 h 43200"/>
              <a:gd name="connsiteX8" fmla="*/ 0 w 43199"/>
              <a:gd name="connsiteY8" fmla="*/ 43200 h 43200"/>
              <a:gd name="connsiteX9" fmla="*/ 43174 w 43199"/>
              <a:gd name="connsiteY9" fmla="*/ 43200 h 43200"/>
              <a:gd name="connsiteX10" fmla="*/ 43174 w 43199"/>
              <a:gd name="connsiteY10" fmla="*/ 23405 h 43200"/>
              <a:gd name="connsiteX11" fmla="*/ 43174 w 43199"/>
              <a:gd name="connsiteY11" fmla="*/ 23405 h 43200"/>
              <a:gd name="connsiteX12" fmla="*/ 43199 w 43199"/>
              <a:gd name="connsiteY12" fmla="*/ 23405 h 43200"/>
              <a:gd name="connsiteX0" fmla="*/ 43199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19794 h 43200"/>
              <a:gd name="connsiteX5" fmla="*/ 43174 w 43199"/>
              <a:gd name="connsiteY5" fmla="*/ 0 h 43200"/>
              <a:gd name="connsiteX6" fmla="*/ 0 w 43199"/>
              <a:gd name="connsiteY6" fmla="*/ 0 h 43200"/>
              <a:gd name="connsiteX7" fmla="*/ 0 w 43199"/>
              <a:gd name="connsiteY7" fmla="*/ 43200 h 43200"/>
              <a:gd name="connsiteX8" fmla="*/ 43174 w 43199"/>
              <a:gd name="connsiteY8" fmla="*/ 43200 h 43200"/>
              <a:gd name="connsiteX9" fmla="*/ 43174 w 43199"/>
              <a:gd name="connsiteY9" fmla="*/ 23405 h 43200"/>
              <a:gd name="connsiteX10" fmla="*/ 43174 w 43199"/>
              <a:gd name="connsiteY10" fmla="*/ 23405 h 43200"/>
              <a:gd name="connsiteX11" fmla="*/ 43199 w 43199"/>
              <a:gd name="connsiteY11" fmla="*/ 23405 h 43200"/>
              <a:gd name="connsiteX0" fmla="*/ 43174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19794 h 43200"/>
              <a:gd name="connsiteX5" fmla="*/ 43174 w 43199"/>
              <a:gd name="connsiteY5" fmla="*/ 0 h 43200"/>
              <a:gd name="connsiteX6" fmla="*/ 0 w 43199"/>
              <a:gd name="connsiteY6" fmla="*/ 0 h 43200"/>
              <a:gd name="connsiteX7" fmla="*/ 0 w 43199"/>
              <a:gd name="connsiteY7" fmla="*/ 43200 h 43200"/>
              <a:gd name="connsiteX8" fmla="*/ 43174 w 43199"/>
              <a:gd name="connsiteY8" fmla="*/ 43200 h 43200"/>
              <a:gd name="connsiteX9" fmla="*/ 43174 w 43199"/>
              <a:gd name="connsiteY9" fmla="*/ 23405 h 43200"/>
              <a:gd name="connsiteX10" fmla="*/ 43174 w 43199"/>
              <a:gd name="connsiteY10" fmla="*/ 23405 h 43200"/>
              <a:gd name="connsiteX0" fmla="*/ 43174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0 h 43200"/>
              <a:gd name="connsiteX5" fmla="*/ 0 w 43199"/>
              <a:gd name="connsiteY5" fmla="*/ 0 h 43200"/>
              <a:gd name="connsiteX6" fmla="*/ 0 w 43199"/>
              <a:gd name="connsiteY6" fmla="*/ 43200 h 43200"/>
              <a:gd name="connsiteX7" fmla="*/ 43174 w 43199"/>
              <a:gd name="connsiteY7" fmla="*/ 43200 h 43200"/>
              <a:gd name="connsiteX8" fmla="*/ 43174 w 43199"/>
              <a:gd name="connsiteY8" fmla="*/ 23405 h 43200"/>
              <a:gd name="connsiteX9" fmla="*/ 43174 w 43199"/>
              <a:gd name="connsiteY9" fmla="*/ 23405 h 43200"/>
              <a:gd name="connsiteX0" fmla="*/ 43174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0 h 43200"/>
              <a:gd name="connsiteX5" fmla="*/ 0 w 43199"/>
              <a:gd name="connsiteY5" fmla="*/ 0 h 43200"/>
              <a:gd name="connsiteX6" fmla="*/ 0 w 43199"/>
              <a:gd name="connsiteY6" fmla="*/ 43200 h 43200"/>
              <a:gd name="connsiteX7" fmla="*/ 43174 w 43199"/>
              <a:gd name="connsiteY7" fmla="*/ 43200 h 43200"/>
              <a:gd name="connsiteX8" fmla="*/ 43174 w 43199"/>
              <a:gd name="connsiteY8" fmla="*/ 23405 h 43200"/>
              <a:gd name="connsiteX0" fmla="*/ 43174 w 43199"/>
              <a:gd name="connsiteY0" fmla="*/ 43200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0 h 43200"/>
              <a:gd name="connsiteX5" fmla="*/ 0 w 43199"/>
              <a:gd name="connsiteY5" fmla="*/ 0 h 43200"/>
              <a:gd name="connsiteX6" fmla="*/ 0 w 43199"/>
              <a:gd name="connsiteY6" fmla="*/ 43200 h 43200"/>
              <a:gd name="connsiteX7" fmla="*/ 43174 w 43199"/>
              <a:gd name="connsiteY7" fmla="*/ 43200 h 43200"/>
              <a:gd name="connsiteX0" fmla="*/ 43174 w 43199"/>
              <a:gd name="connsiteY0" fmla="*/ 43200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74 w 43199"/>
              <a:gd name="connsiteY3" fmla="*/ 0 h 43200"/>
              <a:gd name="connsiteX4" fmla="*/ 0 w 43199"/>
              <a:gd name="connsiteY4" fmla="*/ 0 h 43200"/>
              <a:gd name="connsiteX5" fmla="*/ 0 w 43199"/>
              <a:gd name="connsiteY5" fmla="*/ 43200 h 43200"/>
              <a:gd name="connsiteX6" fmla="*/ 43174 w 43199"/>
              <a:gd name="connsiteY6" fmla="*/ 43200 h 43200"/>
              <a:gd name="connsiteX0" fmla="*/ 43174 w 46380"/>
              <a:gd name="connsiteY0" fmla="*/ 43200 h 43200"/>
              <a:gd name="connsiteX1" fmla="*/ 43199 w 46380"/>
              <a:gd name="connsiteY1" fmla="*/ 19794 h 43200"/>
              <a:gd name="connsiteX2" fmla="*/ 43174 w 46380"/>
              <a:gd name="connsiteY2" fmla="*/ 0 h 43200"/>
              <a:gd name="connsiteX3" fmla="*/ 0 w 46380"/>
              <a:gd name="connsiteY3" fmla="*/ 0 h 43200"/>
              <a:gd name="connsiteX4" fmla="*/ 0 w 46380"/>
              <a:gd name="connsiteY4" fmla="*/ 43200 h 43200"/>
              <a:gd name="connsiteX5" fmla="*/ 43174 w 46380"/>
              <a:gd name="connsiteY5" fmla="*/ 43200 h 43200"/>
              <a:gd name="connsiteX0" fmla="*/ 43174 w 43199"/>
              <a:gd name="connsiteY0" fmla="*/ 43200 h 43200"/>
              <a:gd name="connsiteX1" fmla="*/ 43199 w 43199"/>
              <a:gd name="connsiteY1" fmla="*/ 19794 h 43200"/>
              <a:gd name="connsiteX2" fmla="*/ 43174 w 43199"/>
              <a:gd name="connsiteY2" fmla="*/ 0 h 43200"/>
              <a:gd name="connsiteX3" fmla="*/ 0 w 43199"/>
              <a:gd name="connsiteY3" fmla="*/ 0 h 43200"/>
              <a:gd name="connsiteX4" fmla="*/ 0 w 43199"/>
              <a:gd name="connsiteY4" fmla="*/ 43200 h 43200"/>
              <a:gd name="connsiteX5" fmla="*/ 43174 w 43199"/>
              <a:gd name="connsiteY5" fmla="*/ 43200 h 43200"/>
              <a:gd name="connsiteX0" fmla="*/ 43174 w 43174"/>
              <a:gd name="connsiteY0" fmla="*/ 43200 h 43200"/>
              <a:gd name="connsiteX1" fmla="*/ 43174 w 43174"/>
              <a:gd name="connsiteY1" fmla="*/ 0 h 43200"/>
              <a:gd name="connsiteX2" fmla="*/ 0 w 43174"/>
              <a:gd name="connsiteY2" fmla="*/ 0 h 43200"/>
              <a:gd name="connsiteX3" fmla="*/ 0 w 43174"/>
              <a:gd name="connsiteY3" fmla="*/ 43200 h 43200"/>
              <a:gd name="connsiteX4" fmla="*/ 43174 w 43174"/>
              <a:gd name="connsiteY4" fmla="*/ 43200 h 43200"/>
              <a:gd name="connsiteX0" fmla="*/ 43174 w 43174"/>
              <a:gd name="connsiteY0" fmla="*/ 43200 h 43200"/>
              <a:gd name="connsiteX1" fmla="*/ 43174 w 43174"/>
              <a:gd name="connsiteY1" fmla="*/ 0 h 43200"/>
              <a:gd name="connsiteX2" fmla="*/ 0 w 43174"/>
              <a:gd name="connsiteY2" fmla="*/ 0 h 43200"/>
              <a:gd name="connsiteX3" fmla="*/ 0 w 43174"/>
              <a:gd name="connsiteY3" fmla="*/ 43200 h 43200"/>
              <a:gd name="connsiteX4" fmla="*/ 43174 w 43174"/>
              <a:gd name="connsiteY4" fmla="*/ 43200 h 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74" h="43200" stroke="0" extrusionOk="0">
                <a:moveTo>
                  <a:pt x="43174" y="43200"/>
                </a:moveTo>
                <a:lnTo>
                  <a:pt x="43174" y="0"/>
                </a:lnTo>
                <a:lnTo>
                  <a:pt x="0" y="0"/>
                </a:lnTo>
                <a:lnTo>
                  <a:pt x="0" y="43200"/>
                </a:lnTo>
                <a:lnTo>
                  <a:pt x="43174" y="432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8" name="Shape 1103"/>
          <p:cNvSpPr>
            <a:spLocks noGrp="1" noChangeArrowheads="1"/>
          </p:cNvSpPr>
          <p:nvPr userDrawn="1"/>
        </p:nvSpPr>
        <p:spPr bwMode="auto">
          <a:xfrm>
            <a:off x="183165" y="101751"/>
            <a:ext cx="7789614" cy="585789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199" y="21599"/>
                </a:moveTo>
                <a:lnTo>
                  <a:pt x="43199" y="21599"/>
                </a:lnTo>
                <a:lnTo>
                  <a:pt x="43199" y="21599"/>
                </a:lnTo>
                <a:cubicBezTo>
                  <a:pt x="43199" y="21599"/>
                  <a:pt x="43199" y="21599"/>
                  <a:pt x="43199" y="21599"/>
                </a:cubicBezTo>
                <a:lnTo>
                  <a:pt x="43199" y="21599"/>
                </a:lnTo>
                <a:lnTo>
                  <a:pt x="43199" y="21599"/>
                </a:lnTo>
                <a:cubicBezTo>
                  <a:pt x="43199" y="33449"/>
                  <a:pt x="33448" y="43199"/>
                  <a:pt x="21600" y="43199"/>
                </a:cubicBezTo>
                <a:lnTo>
                  <a:pt x="21600" y="43199"/>
                </a:lnTo>
                <a:cubicBezTo>
                  <a:pt x="9749" y="43199"/>
                  <a:pt x="0" y="33449"/>
                  <a:pt x="0" y="21599"/>
                </a:cubicBezTo>
                <a:lnTo>
                  <a:pt x="0" y="21599"/>
                </a:lnTo>
                <a:cubicBezTo>
                  <a:pt x="0" y="9750"/>
                  <a:pt x="9749" y="0"/>
                  <a:pt x="21600" y="0"/>
                </a:cubicBezTo>
                <a:lnTo>
                  <a:pt x="21600" y="0"/>
                </a:lnTo>
                <a:cubicBezTo>
                  <a:pt x="33448" y="0"/>
                  <a:pt x="43199" y="9750"/>
                  <a:pt x="43199" y="21599"/>
                </a:cubicBezTo>
              </a:path>
            </a:pathLst>
          </a:custGeom>
          <a:solidFill>
            <a:srgbClr val="FFFFFF">
              <a:alpha val="156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9" name="Shape 1104"/>
          <p:cNvSpPr>
            <a:spLocks noGrp="1" noChangeArrowheads="1"/>
          </p:cNvSpPr>
          <p:nvPr userDrawn="1"/>
        </p:nvSpPr>
        <p:spPr bwMode="auto">
          <a:xfrm>
            <a:off x="244971" y="130323"/>
            <a:ext cx="7610403" cy="572343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50" y="43200"/>
                  <a:pt x="21600" y="43200"/>
                </a:cubicBezTo>
                <a:lnTo>
                  <a:pt x="21600" y="43200"/>
                </a:lnTo>
                <a:cubicBezTo>
                  <a:pt x="9749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1"/>
                  <a:pt x="9749" y="0"/>
                  <a:pt x="21600" y="0"/>
                </a:cubicBezTo>
                <a:lnTo>
                  <a:pt x="21600" y="0"/>
                </a:lnTo>
                <a:cubicBezTo>
                  <a:pt x="33450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3137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0" name="Shape 1105"/>
          <p:cNvSpPr>
            <a:spLocks noGrp="1" noChangeArrowheads="1"/>
          </p:cNvSpPr>
          <p:nvPr userDrawn="1"/>
        </p:nvSpPr>
        <p:spPr bwMode="auto">
          <a:xfrm>
            <a:off x="306493" y="159054"/>
            <a:ext cx="7431757" cy="558883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50"/>
                  <a:pt x="33448" y="43200"/>
                  <a:pt x="21599" y="43200"/>
                </a:cubicBezTo>
                <a:lnTo>
                  <a:pt x="21599" y="43200"/>
                </a:lnTo>
                <a:cubicBezTo>
                  <a:pt x="9749" y="43200"/>
                  <a:pt x="0" y="33450"/>
                  <a:pt x="0" y="21599"/>
                </a:cubicBezTo>
                <a:lnTo>
                  <a:pt x="0" y="21599"/>
                </a:lnTo>
                <a:cubicBezTo>
                  <a:pt x="0" y="9750"/>
                  <a:pt x="9749" y="0"/>
                  <a:pt x="21599" y="0"/>
                </a:cubicBezTo>
                <a:lnTo>
                  <a:pt x="21599" y="0"/>
                </a:lnTo>
                <a:cubicBezTo>
                  <a:pt x="33448" y="0"/>
                  <a:pt x="43200" y="9750"/>
                  <a:pt x="43200" y="21599"/>
                </a:cubicBezTo>
              </a:path>
            </a:pathLst>
          </a:custGeom>
          <a:solidFill>
            <a:srgbClr val="FFFFFF">
              <a:alpha val="4705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1" name="Shape 1106"/>
          <p:cNvSpPr>
            <a:spLocks noGrp="1" noChangeArrowheads="1"/>
          </p:cNvSpPr>
          <p:nvPr userDrawn="1"/>
        </p:nvSpPr>
        <p:spPr bwMode="auto">
          <a:xfrm>
            <a:off x="368021" y="187787"/>
            <a:ext cx="7252827" cy="545437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7"/>
                  <a:pt x="33450" y="43200"/>
                  <a:pt x="21600" y="43200"/>
                </a:cubicBezTo>
                <a:lnTo>
                  <a:pt x="21600" y="43200"/>
                </a:lnTo>
                <a:cubicBezTo>
                  <a:pt x="9750" y="43200"/>
                  <a:pt x="0" y="33447"/>
                  <a:pt x="0" y="21599"/>
                </a:cubicBezTo>
                <a:lnTo>
                  <a:pt x="0" y="21599"/>
                </a:lnTo>
                <a:cubicBezTo>
                  <a:pt x="0" y="9749"/>
                  <a:pt x="9750" y="0"/>
                  <a:pt x="21600" y="0"/>
                </a:cubicBezTo>
                <a:lnTo>
                  <a:pt x="21600" y="0"/>
                </a:lnTo>
                <a:cubicBezTo>
                  <a:pt x="33450" y="0"/>
                  <a:pt x="43200" y="9749"/>
                  <a:pt x="43200" y="21599"/>
                </a:cubicBezTo>
              </a:path>
            </a:pathLst>
          </a:custGeom>
          <a:solidFill>
            <a:srgbClr val="FFFFFF">
              <a:alpha val="627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2" name="Shape 1107"/>
          <p:cNvSpPr>
            <a:spLocks noGrp="1" noChangeArrowheads="1"/>
          </p:cNvSpPr>
          <p:nvPr userDrawn="1"/>
        </p:nvSpPr>
        <p:spPr bwMode="auto">
          <a:xfrm>
            <a:off x="429541" y="216360"/>
            <a:ext cx="7074181" cy="531992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8"/>
                  <a:pt x="33448" y="43200"/>
                  <a:pt x="21600" y="43200"/>
                </a:cubicBezTo>
                <a:lnTo>
                  <a:pt x="21600" y="43200"/>
                </a:lnTo>
                <a:cubicBezTo>
                  <a:pt x="9751" y="43200"/>
                  <a:pt x="0" y="33448"/>
                  <a:pt x="0" y="21599"/>
                </a:cubicBezTo>
                <a:lnTo>
                  <a:pt x="0" y="21599"/>
                </a:lnTo>
                <a:cubicBezTo>
                  <a:pt x="0" y="9751"/>
                  <a:pt x="9751" y="0"/>
                  <a:pt x="21600" y="0"/>
                </a:cubicBezTo>
                <a:lnTo>
                  <a:pt x="21600" y="0"/>
                </a:lnTo>
                <a:cubicBezTo>
                  <a:pt x="33448" y="0"/>
                  <a:pt x="43200" y="9751"/>
                  <a:pt x="43200" y="21599"/>
                </a:cubicBezTo>
              </a:path>
            </a:pathLst>
          </a:custGeom>
          <a:solidFill>
            <a:srgbClr val="FFFFFF">
              <a:alpha val="7843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3" name="Shape 1108"/>
          <p:cNvSpPr>
            <a:spLocks noGrp="1" noChangeArrowheads="1"/>
          </p:cNvSpPr>
          <p:nvPr userDrawn="1"/>
        </p:nvSpPr>
        <p:spPr bwMode="auto">
          <a:xfrm>
            <a:off x="491347" y="245090"/>
            <a:ext cx="6894970" cy="518531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9" y="43200"/>
                  <a:pt x="21599" y="43200"/>
                </a:cubicBezTo>
                <a:lnTo>
                  <a:pt x="21599" y="43200"/>
                </a:lnTo>
                <a:cubicBezTo>
                  <a:pt x="9750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50" y="0"/>
                  <a:pt x="21599" y="0"/>
                </a:cubicBezTo>
                <a:lnTo>
                  <a:pt x="21599" y="0"/>
                </a:lnTo>
                <a:cubicBezTo>
                  <a:pt x="33449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9411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4" name="Shape 1109"/>
          <p:cNvSpPr>
            <a:spLocks noGrp="1" noChangeArrowheads="1"/>
          </p:cNvSpPr>
          <p:nvPr userDrawn="1"/>
        </p:nvSpPr>
        <p:spPr bwMode="auto">
          <a:xfrm>
            <a:off x="552877" y="273821"/>
            <a:ext cx="6716041" cy="505071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8"/>
                  <a:pt x="33449" y="43199"/>
                  <a:pt x="21600" y="43199"/>
                </a:cubicBezTo>
                <a:lnTo>
                  <a:pt x="21600" y="43199"/>
                </a:lnTo>
                <a:cubicBezTo>
                  <a:pt x="9750" y="43199"/>
                  <a:pt x="0" y="33448"/>
                  <a:pt x="0" y="21600"/>
                </a:cubicBezTo>
                <a:lnTo>
                  <a:pt x="0" y="21600"/>
                </a:lnTo>
                <a:cubicBezTo>
                  <a:pt x="0" y="9748"/>
                  <a:pt x="9750" y="0"/>
                  <a:pt x="21600" y="0"/>
                </a:cubicBezTo>
                <a:lnTo>
                  <a:pt x="21600" y="0"/>
                </a:lnTo>
                <a:cubicBezTo>
                  <a:pt x="33449" y="0"/>
                  <a:pt x="43200" y="9748"/>
                  <a:pt x="43200" y="21600"/>
                </a:cubicBezTo>
              </a:path>
            </a:pathLst>
          </a:custGeom>
          <a:solidFill>
            <a:srgbClr val="FFFFFF">
              <a:alpha val="1098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5" name="Shape 1110"/>
          <p:cNvSpPr>
            <a:spLocks noGrp="1" noChangeArrowheads="1"/>
          </p:cNvSpPr>
          <p:nvPr userDrawn="1"/>
        </p:nvSpPr>
        <p:spPr bwMode="auto">
          <a:xfrm>
            <a:off x="614397" y="302395"/>
            <a:ext cx="6537394" cy="491625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199" y="21600"/>
                </a:moveTo>
                <a:lnTo>
                  <a:pt x="43199" y="21600"/>
                </a:lnTo>
                <a:lnTo>
                  <a:pt x="43199" y="21600"/>
                </a:lnTo>
                <a:cubicBezTo>
                  <a:pt x="43199" y="21600"/>
                  <a:pt x="43199" y="21600"/>
                  <a:pt x="43199" y="21600"/>
                </a:cubicBezTo>
                <a:lnTo>
                  <a:pt x="43199" y="21600"/>
                </a:lnTo>
                <a:lnTo>
                  <a:pt x="43199" y="21600"/>
                </a:lnTo>
                <a:cubicBezTo>
                  <a:pt x="43199" y="33449"/>
                  <a:pt x="33449" y="43200"/>
                  <a:pt x="21600" y="43200"/>
                </a:cubicBezTo>
                <a:lnTo>
                  <a:pt x="21600" y="43200"/>
                </a:lnTo>
                <a:cubicBezTo>
                  <a:pt x="9750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1"/>
                  <a:pt x="9750" y="0"/>
                  <a:pt x="21600" y="0"/>
                </a:cubicBezTo>
                <a:lnTo>
                  <a:pt x="21600" y="0"/>
                </a:lnTo>
                <a:cubicBezTo>
                  <a:pt x="33449" y="0"/>
                  <a:pt x="43199" y="9751"/>
                  <a:pt x="43199" y="21600"/>
                </a:cubicBezTo>
              </a:path>
            </a:pathLst>
          </a:custGeom>
          <a:solidFill>
            <a:srgbClr val="FFFFFF">
              <a:alpha val="1254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6" name="Shape 1111"/>
          <p:cNvSpPr>
            <a:spLocks noGrp="1" noChangeArrowheads="1"/>
          </p:cNvSpPr>
          <p:nvPr userDrawn="1"/>
        </p:nvSpPr>
        <p:spPr bwMode="auto">
          <a:xfrm>
            <a:off x="676203" y="331128"/>
            <a:ext cx="6358183" cy="478165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199" y="21600"/>
                </a:moveTo>
                <a:lnTo>
                  <a:pt x="43199" y="21600"/>
                </a:lnTo>
                <a:lnTo>
                  <a:pt x="43199" y="21600"/>
                </a:lnTo>
                <a:cubicBezTo>
                  <a:pt x="43199" y="21600"/>
                  <a:pt x="43199" y="21600"/>
                  <a:pt x="43199" y="21600"/>
                </a:cubicBezTo>
                <a:lnTo>
                  <a:pt x="43199" y="21600"/>
                </a:lnTo>
                <a:lnTo>
                  <a:pt x="43199" y="21600"/>
                </a:lnTo>
                <a:cubicBezTo>
                  <a:pt x="43199" y="33449"/>
                  <a:pt x="33449" y="43199"/>
                  <a:pt x="21598" y="43199"/>
                </a:cubicBezTo>
                <a:lnTo>
                  <a:pt x="21598" y="43199"/>
                </a:lnTo>
                <a:cubicBezTo>
                  <a:pt x="9750" y="43199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50" y="0"/>
                  <a:pt x="21598" y="0"/>
                </a:cubicBezTo>
                <a:lnTo>
                  <a:pt x="21598" y="0"/>
                </a:lnTo>
                <a:cubicBezTo>
                  <a:pt x="33449" y="0"/>
                  <a:pt x="43199" y="9750"/>
                  <a:pt x="43199" y="21600"/>
                </a:cubicBezTo>
              </a:path>
            </a:pathLst>
          </a:custGeom>
          <a:solidFill>
            <a:srgbClr val="FFFFFF">
              <a:alpha val="14117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7" name="Shape 1112"/>
          <p:cNvSpPr>
            <a:spLocks noGrp="1" noChangeArrowheads="1"/>
          </p:cNvSpPr>
          <p:nvPr userDrawn="1"/>
        </p:nvSpPr>
        <p:spPr bwMode="auto">
          <a:xfrm>
            <a:off x="737731" y="359857"/>
            <a:ext cx="6179254" cy="464703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8" y="43199"/>
                  <a:pt x="21599" y="43199"/>
                </a:cubicBezTo>
                <a:lnTo>
                  <a:pt x="21599" y="43199"/>
                </a:lnTo>
                <a:cubicBezTo>
                  <a:pt x="9750" y="43199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1"/>
                  <a:pt x="9750" y="0"/>
                  <a:pt x="21599" y="0"/>
                </a:cubicBezTo>
                <a:lnTo>
                  <a:pt x="21599" y="0"/>
                </a:lnTo>
                <a:cubicBezTo>
                  <a:pt x="33448" y="0"/>
                  <a:pt x="43200" y="9751"/>
                  <a:pt x="43200" y="21599"/>
                </a:cubicBezTo>
              </a:path>
            </a:pathLst>
          </a:custGeom>
          <a:solidFill>
            <a:srgbClr val="FFFFFF">
              <a:alpha val="15686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8" name="Shape 1113"/>
          <p:cNvSpPr>
            <a:spLocks noGrp="1" noChangeArrowheads="1"/>
          </p:cNvSpPr>
          <p:nvPr userDrawn="1"/>
        </p:nvSpPr>
        <p:spPr bwMode="auto">
          <a:xfrm>
            <a:off x="799253" y="388590"/>
            <a:ext cx="6000607" cy="451243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9"/>
                  <a:pt x="33449" y="43200"/>
                  <a:pt x="21600" y="43200"/>
                </a:cubicBezTo>
                <a:lnTo>
                  <a:pt x="21600" y="43200"/>
                </a:lnTo>
                <a:cubicBezTo>
                  <a:pt x="9750" y="43200"/>
                  <a:pt x="0" y="33449"/>
                  <a:pt x="0" y="21599"/>
                </a:cubicBezTo>
                <a:lnTo>
                  <a:pt x="0" y="21599"/>
                </a:lnTo>
                <a:cubicBezTo>
                  <a:pt x="0" y="9749"/>
                  <a:pt x="9750" y="0"/>
                  <a:pt x="21600" y="0"/>
                </a:cubicBezTo>
                <a:lnTo>
                  <a:pt x="21600" y="0"/>
                </a:lnTo>
                <a:cubicBezTo>
                  <a:pt x="33449" y="0"/>
                  <a:pt x="43200" y="9749"/>
                  <a:pt x="43200" y="21599"/>
                </a:cubicBezTo>
              </a:path>
            </a:pathLst>
          </a:custGeom>
          <a:solidFill>
            <a:srgbClr val="FFFFFF">
              <a:alpha val="17647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9" name="Shape 1114"/>
          <p:cNvSpPr>
            <a:spLocks noGrp="1" noChangeArrowheads="1"/>
          </p:cNvSpPr>
          <p:nvPr userDrawn="1"/>
        </p:nvSpPr>
        <p:spPr bwMode="auto">
          <a:xfrm>
            <a:off x="860777" y="417163"/>
            <a:ext cx="5821679" cy="437797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9" y="43200"/>
                  <a:pt x="21599" y="43200"/>
                </a:cubicBezTo>
                <a:lnTo>
                  <a:pt x="21599" y="43200"/>
                </a:lnTo>
                <a:cubicBezTo>
                  <a:pt x="9750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50" y="0"/>
                  <a:pt x="21599" y="0"/>
                </a:cubicBezTo>
                <a:lnTo>
                  <a:pt x="21599" y="0"/>
                </a:lnTo>
                <a:cubicBezTo>
                  <a:pt x="33449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19215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0" name="Shape 1115"/>
          <p:cNvSpPr>
            <a:spLocks noGrp="1" noChangeArrowheads="1"/>
          </p:cNvSpPr>
          <p:nvPr userDrawn="1"/>
        </p:nvSpPr>
        <p:spPr bwMode="auto">
          <a:xfrm>
            <a:off x="922587" y="445894"/>
            <a:ext cx="5642750" cy="424352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9"/>
                  <a:pt x="33448" y="43200"/>
                  <a:pt x="21600" y="43200"/>
                </a:cubicBezTo>
                <a:lnTo>
                  <a:pt x="21600" y="43200"/>
                </a:lnTo>
                <a:cubicBezTo>
                  <a:pt x="9748" y="43200"/>
                  <a:pt x="0" y="33449"/>
                  <a:pt x="0" y="21599"/>
                </a:cubicBezTo>
                <a:lnTo>
                  <a:pt x="0" y="21599"/>
                </a:lnTo>
                <a:cubicBezTo>
                  <a:pt x="0" y="9750"/>
                  <a:pt x="9748" y="0"/>
                  <a:pt x="21600" y="0"/>
                </a:cubicBezTo>
                <a:lnTo>
                  <a:pt x="21600" y="0"/>
                </a:lnTo>
                <a:cubicBezTo>
                  <a:pt x="33448" y="0"/>
                  <a:pt x="43200" y="9750"/>
                  <a:pt x="43200" y="21599"/>
                </a:cubicBezTo>
              </a:path>
            </a:pathLst>
          </a:custGeom>
          <a:solidFill>
            <a:srgbClr val="FFFFFF">
              <a:alpha val="2078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1" name="Shape 1116"/>
          <p:cNvSpPr>
            <a:spLocks noGrp="1" noChangeArrowheads="1"/>
          </p:cNvSpPr>
          <p:nvPr userDrawn="1"/>
        </p:nvSpPr>
        <p:spPr bwMode="auto">
          <a:xfrm>
            <a:off x="984107" y="474624"/>
            <a:ext cx="5463821" cy="410891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199" y="21599"/>
                </a:moveTo>
                <a:lnTo>
                  <a:pt x="43199" y="21599"/>
                </a:lnTo>
                <a:lnTo>
                  <a:pt x="43199" y="21599"/>
                </a:lnTo>
                <a:cubicBezTo>
                  <a:pt x="43199" y="21599"/>
                  <a:pt x="43199" y="21599"/>
                  <a:pt x="43199" y="21599"/>
                </a:cubicBezTo>
                <a:lnTo>
                  <a:pt x="43199" y="21599"/>
                </a:lnTo>
                <a:lnTo>
                  <a:pt x="43199" y="21599"/>
                </a:lnTo>
                <a:cubicBezTo>
                  <a:pt x="43199" y="33448"/>
                  <a:pt x="33448" y="43200"/>
                  <a:pt x="21599" y="43200"/>
                </a:cubicBezTo>
                <a:lnTo>
                  <a:pt x="21599" y="43200"/>
                </a:lnTo>
                <a:cubicBezTo>
                  <a:pt x="9750" y="43200"/>
                  <a:pt x="0" y="33448"/>
                  <a:pt x="0" y="21599"/>
                </a:cubicBezTo>
                <a:lnTo>
                  <a:pt x="0" y="21599"/>
                </a:lnTo>
                <a:cubicBezTo>
                  <a:pt x="0" y="9749"/>
                  <a:pt x="9750" y="0"/>
                  <a:pt x="21599" y="0"/>
                </a:cubicBezTo>
                <a:lnTo>
                  <a:pt x="21599" y="0"/>
                </a:lnTo>
                <a:cubicBezTo>
                  <a:pt x="33448" y="0"/>
                  <a:pt x="43199" y="9749"/>
                  <a:pt x="43199" y="21599"/>
                </a:cubicBezTo>
              </a:path>
            </a:pathLst>
          </a:custGeom>
          <a:solidFill>
            <a:srgbClr val="FFFFFF">
              <a:alpha val="22352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2" name="Shape 1117"/>
          <p:cNvSpPr>
            <a:spLocks noGrp="1" noChangeArrowheads="1"/>
          </p:cNvSpPr>
          <p:nvPr userDrawn="1"/>
        </p:nvSpPr>
        <p:spPr bwMode="auto">
          <a:xfrm>
            <a:off x="1045632" y="503197"/>
            <a:ext cx="5284893" cy="397446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9"/>
                  <a:pt x="33450" y="43200"/>
                  <a:pt x="21599" y="43200"/>
                </a:cubicBezTo>
                <a:lnTo>
                  <a:pt x="21599" y="43200"/>
                </a:lnTo>
                <a:cubicBezTo>
                  <a:pt x="9751" y="43200"/>
                  <a:pt x="0" y="33449"/>
                  <a:pt x="0" y="21599"/>
                </a:cubicBezTo>
                <a:lnTo>
                  <a:pt x="0" y="21599"/>
                </a:lnTo>
                <a:cubicBezTo>
                  <a:pt x="0" y="9750"/>
                  <a:pt x="9751" y="0"/>
                  <a:pt x="21599" y="0"/>
                </a:cubicBezTo>
                <a:lnTo>
                  <a:pt x="21599" y="0"/>
                </a:lnTo>
                <a:cubicBezTo>
                  <a:pt x="33450" y="0"/>
                  <a:pt x="43200" y="9750"/>
                  <a:pt x="43200" y="21599"/>
                </a:cubicBezTo>
              </a:path>
            </a:pathLst>
          </a:custGeom>
          <a:solidFill>
            <a:srgbClr val="FFFFFF">
              <a:alpha val="23921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3" name="Shape 1118"/>
          <p:cNvSpPr>
            <a:spLocks noGrp="1" noChangeArrowheads="1"/>
          </p:cNvSpPr>
          <p:nvPr userDrawn="1"/>
        </p:nvSpPr>
        <p:spPr bwMode="auto">
          <a:xfrm>
            <a:off x="1107443" y="531930"/>
            <a:ext cx="5105963" cy="383985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8" y="43200"/>
                  <a:pt x="21599" y="43200"/>
                </a:cubicBezTo>
                <a:lnTo>
                  <a:pt x="21599" y="43200"/>
                </a:lnTo>
                <a:cubicBezTo>
                  <a:pt x="9749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49" y="0"/>
                  <a:pt x="21599" y="0"/>
                </a:cubicBezTo>
                <a:lnTo>
                  <a:pt x="21599" y="0"/>
                </a:lnTo>
                <a:cubicBezTo>
                  <a:pt x="33448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2549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4" name="Shape 1119"/>
          <p:cNvSpPr>
            <a:spLocks noGrp="1" noChangeArrowheads="1"/>
          </p:cNvSpPr>
          <p:nvPr userDrawn="1"/>
        </p:nvSpPr>
        <p:spPr bwMode="auto">
          <a:xfrm>
            <a:off x="1168963" y="560659"/>
            <a:ext cx="4927034" cy="370525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8"/>
                  <a:pt x="33450" y="43200"/>
                  <a:pt x="21600" y="43200"/>
                </a:cubicBezTo>
                <a:lnTo>
                  <a:pt x="21600" y="43200"/>
                </a:lnTo>
                <a:cubicBezTo>
                  <a:pt x="9749" y="43200"/>
                  <a:pt x="0" y="33448"/>
                  <a:pt x="0" y="21600"/>
                </a:cubicBezTo>
                <a:lnTo>
                  <a:pt x="0" y="21600"/>
                </a:lnTo>
                <a:cubicBezTo>
                  <a:pt x="0" y="9749"/>
                  <a:pt x="9749" y="0"/>
                  <a:pt x="21600" y="0"/>
                </a:cubicBezTo>
                <a:lnTo>
                  <a:pt x="21600" y="0"/>
                </a:lnTo>
                <a:cubicBezTo>
                  <a:pt x="33450" y="0"/>
                  <a:pt x="43200" y="9749"/>
                  <a:pt x="43200" y="21600"/>
                </a:cubicBezTo>
              </a:path>
            </a:pathLst>
          </a:custGeom>
          <a:solidFill>
            <a:srgbClr val="FFFFFF">
              <a:alpha val="2705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5" name="Shape 1120"/>
          <p:cNvSpPr>
            <a:spLocks noGrp="1" noChangeArrowheads="1"/>
          </p:cNvSpPr>
          <p:nvPr userDrawn="1"/>
        </p:nvSpPr>
        <p:spPr bwMode="auto">
          <a:xfrm>
            <a:off x="2023254" y="5083093"/>
            <a:ext cx="1181945" cy="88892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34" y="0"/>
                  <a:pt x="43200" y="9673"/>
                  <a:pt x="43200" y="21599"/>
                </a:cubicBezTo>
                <a:lnTo>
                  <a:pt x="43200" y="21599"/>
                </a:lnTo>
                <a:cubicBezTo>
                  <a:pt x="43200" y="33533"/>
                  <a:pt x="33534" y="43200"/>
                  <a:pt x="21600" y="43200"/>
                </a:cubicBezTo>
                <a:lnTo>
                  <a:pt x="21600" y="43200"/>
                </a:lnTo>
                <a:cubicBezTo>
                  <a:pt x="9665" y="43200"/>
                  <a:pt x="0" y="33533"/>
                  <a:pt x="0" y="21599"/>
                </a:cubicBezTo>
                <a:lnTo>
                  <a:pt x="0" y="21599"/>
                </a:lnTo>
                <a:cubicBezTo>
                  <a:pt x="0" y="9673"/>
                  <a:pt x="9665" y="0"/>
                  <a:pt x="21600" y="0"/>
                </a:cubicBezTo>
                <a:close/>
              </a:path>
            </a:pathLst>
          </a:custGeom>
          <a:solidFill>
            <a:srgbClr val="FFFFFF">
              <a:alpha val="1176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6" name="Shape 1121"/>
          <p:cNvSpPr>
            <a:spLocks noGrp="1" noChangeArrowheads="1"/>
          </p:cNvSpPr>
          <p:nvPr userDrawn="1"/>
        </p:nvSpPr>
        <p:spPr bwMode="auto">
          <a:xfrm>
            <a:off x="2851007" y="4515765"/>
            <a:ext cx="1869157" cy="140562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596" y="0"/>
                </a:moveTo>
                <a:lnTo>
                  <a:pt x="21596" y="0"/>
                </a:lnTo>
                <a:cubicBezTo>
                  <a:pt x="33526" y="0"/>
                  <a:pt x="43200" y="9669"/>
                  <a:pt x="43200" y="21601"/>
                </a:cubicBezTo>
                <a:lnTo>
                  <a:pt x="43200" y="21601"/>
                </a:lnTo>
                <a:cubicBezTo>
                  <a:pt x="43200" y="33530"/>
                  <a:pt x="33526" y="43200"/>
                  <a:pt x="21596" y="43200"/>
                </a:cubicBezTo>
                <a:lnTo>
                  <a:pt x="21596" y="43200"/>
                </a:lnTo>
                <a:cubicBezTo>
                  <a:pt x="9673" y="43200"/>
                  <a:pt x="0" y="33530"/>
                  <a:pt x="0" y="21601"/>
                </a:cubicBezTo>
                <a:lnTo>
                  <a:pt x="0" y="21601"/>
                </a:lnTo>
                <a:cubicBezTo>
                  <a:pt x="0" y="9669"/>
                  <a:pt x="9673" y="0"/>
                  <a:pt x="21596" y="0"/>
                </a:cubicBezTo>
                <a:close/>
              </a:path>
            </a:pathLst>
          </a:custGeom>
          <a:solidFill>
            <a:srgbClr val="FFFFFF">
              <a:alpha val="1450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9" name="Shape 1124"/>
          <p:cNvSpPr>
            <a:spLocks noGrp="1" noChangeArrowheads="1"/>
          </p:cNvSpPr>
          <p:nvPr userDrawn="1"/>
        </p:nvSpPr>
        <p:spPr bwMode="auto">
          <a:xfrm>
            <a:off x="3037839" y="4457826"/>
            <a:ext cx="835941" cy="62875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30" y="0"/>
                  <a:pt x="43200" y="9672"/>
                  <a:pt x="43200" y="21604"/>
                </a:cubicBezTo>
                <a:lnTo>
                  <a:pt x="43200" y="21604"/>
                </a:lnTo>
                <a:cubicBezTo>
                  <a:pt x="43200" y="33525"/>
                  <a:pt x="33530" y="43200"/>
                  <a:pt x="21600" y="43200"/>
                </a:cubicBezTo>
                <a:lnTo>
                  <a:pt x="21600" y="43200"/>
                </a:lnTo>
                <a:cubicBezTo>
                  <a:pt x="9669" y="43200"/>
                  <a:pt x="0" y="33525"/>
                  <a:pt x="0" y="21604"/>
                </a:cubicBezTo>
                <a:lnTo>
                  <a:pt x="0" y="21604"/>
                </a:lnTo>
                <a:cubicBezTo>
                  <a:pt x="0" y="9672"/>
                  <a:pt x="9669" y="0"/>
                  <a:pt x="21600" y="0"/>
                </a:cubicBezTo>
                <a:close/>
              </a:path>
            </a:pathLst>
          </a:custGeom>
          <a:solidFill>
            <a:srgbClr val="FFFFFF">
              <a:alpha val="78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0" name="Shape 1125"/>
          <p:cNvSpPr>
            <a:spLocks noGrp="1" noChangeArrowheads="1"/>
          </p:cNvSpPr>
          <p:nvPr userDrawn="1"/>
        </p:nvSpPr>
        <p:spPr bwMode="auto">
          <a:xfrm>
            <a:off x="1015999" y="4613071"/>
            <a:ext cx="685800" cy="51557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599" y="0"/>
                </a:moveTo>
                <a:lnTo>
                  <a:pt x="21599" y="0"/>
                </a:lnTo>
                <a:cubicBezTo>
                  <a:pt x="33527" y="0"/>
                  <a:pt x="43200" y="9668"/>
                  <a:pt x="43200" y="21599"/>
                </a:cubicBezTo>
                <a:lnTo>
                  <a:pt x="43200" y="21599"/>
                </a:lnTo>
                <a:cubicBezTo>
                  <a:pt x="43200" y="33530"/>
                  <a:pt x="33527" y="43200"/>
                  <a:pt x="21599" y="43200"/>
                </a:cubicBezTo>
                <a:lnTo>
                  <a:pt x="21599" y="43200"/>
                </a:lnTo>
                <a:cubicBezTo>
                  <a:pt x="9671" y="43200"/>
                  <a:pt x="0" y="33530"/>
                  <a:pt x="0" y="21599"/>
                </a:cubicBezTo>
                <a:lnTo>
                  <a:pt x="0" y="21599"/>
                </a:lnTo>
                <a:cubicBezTo>
                  <a:pt x="0" y="9668"/>
                  <a:pt x="9671" y="0"/>
                  <a:pt x="21599" y="0"/>
                </a:cubicBezTo>
                <a:close/>
              </a:path>
            </a:pathLst>
          </a:custGeom>
          <a:solidFill>
            <a:srgbClr val="FFFFFF">
              <a:alpha val="4509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3" name="Shape 1138"/>
          <p:cNvSpPr>
            <a:spLocks noGrp="1" noChangeArrowheads="1"/>
          </p:cNvSpPr>
          <p:nvPr userDrawn="1"/>
        </p:nvSpPr>
        <p:spPr bwMode="auto">
          <a:xfrm>
            <a:off x="2311403" y="4372901"/>
            <a:ext cx="796430" cy="5989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25" y="0"/>
                  <a:pt x="43200" y="9675"/>
                  <a:pt x="43200" y="21594"/>
                </a:cubicBezTo>
                <a:lnTo>
                  <a:pt x="43200" y="21594"/>
                </a:lnTo>
                <a:cubicBezTo>
                  <a:pt x="43200" y="33524"/>
                  <a:pt x="33525" y="43200"/>
                  <a:pt x="21600" y="43200"/>
                </a:cubicBezTo>
                <a:lnTo>
                  <a:pt x="21600" y="43200"/>
                </a:lnTo>
                <a:cubicBezTo>
                  <a:pt x="9674" y="43200"/>
                  <a:pt x="0" y="33524"/>
                  <a:pt x="0" y="21594"/>
                </a:cubicBezTo>
                <a:lnTo>
                  <a:pt x="0" y="21594"/>
                </a:lnTo>
                <a:cubicBezTo>
                  <a:pt x="0" y="9675"/>
                  <a:pt x="9674" y="0"/>
                  <a:pt x="21600" y="0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4" name="Shape 1139"/>
          <p:cNvSpPr>
            <a:spLocks noGrp="1" noChangeArrowheads="1"/>
          </p:cNvSpPr>
          <p:nvPr userDrawn="1"/>
        </p:nvSpPr>
        <p:spPr bwMode="auto">
          <a:xfrm>
            <a:off x="1648462" y="4729109"/>
            <a:ext cx="755507" cy="56812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8" y="0"/>
                </a:moveTo>
                <a:lnTo>
                  <a:pt x="21608" y="0"/>
                </a:lnTo>
                <a:cubicBezTo>
                  <a:pt x="33533" y="0"/>
                  <a:pt x="43200" y="9668"/>
                  <a:pt x="43200" y="21593"/>
                </a:cubicBezTo>
                <a:lnTo>
                  <a:pt x="43200" y="21593"/>
                </a:lnTo>
                <a:cubicBezTo>
                  <a:pt x="43200" y="33519"/>
                  <a:pt x="33533" y="43200"/>
                  <a:pt x="21608" y="43200"/>
                </a:cubicBezTo>
                <a:lnTo>
                  <a:pt x="21608" y="43200"/>
                </a:lnTo>
                <a:cubicBezTo>
                  <a:pt x="9682" y="43200"/>
                  <a:pt x="0" y="33519"/>
                  <a:pt x="0" y="21593"/>
                </a:cubicBezTo>
                <a:lnTo>
                  <a:pt x="0" y="21593"/>
                </a:lnTo>
                <a:cubicBezTo>
                  <a:pt x="0" y="9668"/>
                  <a:pt x="9682" y="0"/>
                  <a:pt x="21608" y="0"/>
                </a:cubicBezTo>
                <a:close/>
              </a:path>
            </a:pathLst>
          </a:custGeom>
          <a:solidFill>
            <a:srgbClr val="FFFFFF">
              <a:alpha val="24705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5" name="Shape 1140"/>
          <p:cNvSpPr>
            <a:spLocks noGrp="1" noChangeArrowheads="1"/>
          </p:cNvSpPr>
          <p:nvPr userDrawn="1"/>
        </p:nvSpPr>
        <p:spPr bwMode="auto">
          <a:xfrm>
            <a:off x="1506501" y="5387076"/>
            <a:ext cx="753250" cy="566374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7" y="0"/>
                </a:moveTo>
                <a:lnTo>
                  <a:pt x="21607" y="0"/>
                </a:lnTo>
                <a:cubicBezTo>
                  <a:pt x="33536" y="0"/>
                  <a:pt x="43200" y="9673"/>
                  <a:pt x="43200" y="21599"/>
                </a:cubicBezTo>
                <a:lnTo>
                  <a:pt x="43200" y="21599"/>
                </a:lnTo>
                <a:cubicBezTo>
                  <a:pt x="43200" y="33526"/>
                  <a:pt x="33536" y="43200"/>
                  <a:pt x="21607" y="43200"/>
                </a:cubicBezTo>
                <a:lnTo>
                  <a:pt x="21607" y="43200"/>
                </a:lnTo>
                <a:cubicBezTo>
                  <a:pt x="9679" y="43200"/>
                  <a:pt x="0" y="33526"/>
                  <a:pt x="0" y="21599"/>
                </a:cubicBezTo>
                <a:lnTo>
                  <a:pt x="0" y="21599"/>
                </a:lnTo>
                <a:cubicBezTo>
                  <a:pt x="0" y="9673"/>
                  <a:pt x="9679" y="0"/>
                  <a:pt x="21607" y="0"/>
                </a:cubicBezTo>
                <a:close/>
              </a:path>
            </a:pathLst>
          </a:custGeom>
          <a:solidFill>
            <a:srgbClr val="FFFFFF">
              <a:alpha val="3254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6" name="Shape 1141"/>
          <p:cNvSpPr>
            <a:spLocks noGrp="1" noChangeArrowheads="1"/>
          </p:cNvSpPr>
          <p:nvPr userDrawn="1"/>
        </p:nvSpPr>
        <p:spPr bwMode="auto">
          <a:xfrm>
            <a:off x="2370101" y="5855034"/>
            <a:ext cx="893513" cy="67193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25" y="0"/>
                  <a:pt x="43200" y="9674"/>
                  <a:pt x="43200" y="21605"/>
                </a:cubicBezTo>
                <a:lnTo>
                  <a:pt x="43200" y="21605"/>
                </a:lnTo>
                <a:cubicBezTo>
                  <a:pt x="43200" y="33535"/>
                  <a:pt x="33525" y="43200"/>
                  <a:pt x="21600" y="43200"/>
                </a:cubicBezTo>
                <a:lnTo>
                  <a:pt x="21600" y="43200"/>
                </a:lnTo>
                <a:cubicBezTo>
                  <a:pt x="9674" y="43200"/>
                  <a:pt x="0" y="33535"/>
                  <a:pt x="0" y="21605"/>
                </a:cubicBezTo>
                <a:lnTo>
                  <a:pt x="0" y="21605"/>
                </a:lnTo>
                <a:cubicBezTo>
                  <a:pt x="0" y="9674"/>
                  <a:pt x="9674" y="0"/>
                  <a:pt x="21600" y="0"/>
                </a:cubicBezTo>
                <a:close/>
              </a:path>
            </a:pathLst>
          </a:custGeom>
          <a:solidFill>
            <a:srgbClr val="FFFFFF">
              <a:alpha val="705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7" name="Shape 1142"/>
          <p:cNvSpPr>
            <a:spLocks noGrp="1" noChangeArrowheads="1"/>
          </p:cNvSpPr>
          <p:nvPr userDrawn="1"/>
        </p:nvSpPr>
        <p:spPr bwMode="auto">
          <a:xfrm>
            <a:off x="2241977" y="6244482"/>
            <a:ext cx="688339" cy="51780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591" y="0"/>
                </a:moveTo>
                <a:lnTo>
                  <a:pt x="21591" y="0"/>
                </a:lnTo>
                <a:cubicBezTo>
                  <a:pt x="33528" y="0"/>
                  <a:pt x="43198" y="9667"/>
                  <a:pt x="43198" y="21600"/>
                </a:cubicBezTo>
                <a:lnTo>
                  <a:pt x="43198" y="21600"/>
                </a:lnTo>
                <a:cubicBezTo>
                  <a:pt x="43198" y="33519"/>
                  <a:pt x="33528" y="43200"/>
                  <a:pt x="21591" y="43200"/>
                </a:cubicBezTo>
                <a:lnTo>
                  <a:pt x="21591" y="43200"/>
                </a:lnTo>
                <a:cubicBezTo>
                  <a:pt x="9670" y="43200"/>
                  <a:pt x="0" y="33519"/>
                  <a:pt x="0" y="21600"/>
                </a:cubicBezTo>
                <a:lnTo>
                  <a:pt x="0" y="21600"/>
                </a:lnTo>
                <a:cubicBezTo>
                  <a:pt x="0" y="9667"/>
                  <a:pt x="9670" y="0"/>
                  <a:pt x="21591" y="0"/>
                </a:cubicBezTo>
                <a:close/>
              </a:path>
            </a:pathLst>
          </a:custGeom>
          <a:solidFill>
            <a:srgbClr val="FFFFFF">
              <a:alpha val="3097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8" name="Shape 1143"/>
          <p:cNvSpPr>
            <a:spLocks noGrp="1" noChangeArrowheads="1"/>
          </p:cNvSpPr>
          <p:nvPr userDrawn="1"/>
        </p:nvSpPr>
        <p:spPr bwMode="auto">
          <a:xfrm>
            <a:off x="3596920" y="5964721"/>
            <a:ext cx="726439" cy="5462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599" y="0"/>
                </a:moveTo>
                <a:lnTo>
                  <a:pt x="21599" y="0"/>
                </a:lnTo>
                <a:cubicBezTo>
                  <a:pt x="33531" y="0"/>
                  <a:pt x="43200" y="9666"/>
                  <a:pt x="43200" y="21605"/>
                </a:cubicBezTo>
                <a:lnTo>
                  <a:pt x="43200" y="21605"/>
                </a:lnTo>
                <a:cubicBezTo>
                  <a:pt x="43200" y="33533"/>
                  <a:pt x="33531" y="43200"/>
                  <a:pt x="21599" y="43200"/>
                </a:cubicBezTo>
                <a:lnTo>
                  <a:pt x="21599" y="43200"/>
                </a:lnTo>
                <a:cubicBezTo>
                  <a:pt x="9666" y="43200"/>
                  <a:pt x="0" y="33533"/>
                  <a:pt x="0" y="21605"/>
                </a:cubicBezTo>
                <a:lnTo>
                  <a:pt x="0" y="21605"/>
                </a:lnTo>
                <a:cubicBezTo>
                  <a:pt x="0" y="9666"/>
                  <a:pt x="9666" y="0"/>
                  <a:pt x="21599" y="0"/>
                </a:cubicBezTo>
                <a:close/>
              </a:path>
            </a:pathLst>
          </a:custGeom>
          <a:solidFill>
            <a:srgbClr val="FFFFFF">
              <a:alpha val="6745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9" name="Shape 1144"/>
          <p:cNvSpPr>
            <a:spLocks noGrp="1" noChangeArrowheads="1"/>
          </p:cNvSpPr>
          <p:nvPr userDrawn="1"/>
        </p:nvSpPr>
        <p:spPr bwMode="auto">
          <a:xfrm>
            <a:off x="3037843" y="5578669"/>
            <a:ext cx="977899" cy="73527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6" y="0"/>
                </a:moveTo>
                <a:lnTo>
                  <a:pt x="21606" y="0"/>
                </a:lnTo>
                <a:cubicBezTo>
                  <a:pt x="33524" y="0"/>
                  <a:pt x="43200" y="9671"/>
                  <a:pt x="43200" y="21599"/>
                </a:cubicBezTo>
                <a:lnTo>
                  <a:pt x="43200" y="21599"/>
                </a:lnTo>
                <a:cubicBezTo>
                  <a:pt x="43200" y="33528"/>
                  <a:pt x="33524" y="43200"/>
                  <a:pt x="21606" y="43200"/>
                </a:cubicBezTo>
                <a:lnTo>
                  <a:pt x="21606" y="43200"/>
                </a:lnTo>
                <a:cubicBezTo>
                  <a:pt x="9674" y="43200"/>
                  <a:pt x="0" y="33528"/>
                  <a:pt x="0" y="21599"/>
                </a:cubicBezTo>
                <a:lnTo>
                  <a:pt x="0" y="21599"/>
                </a:lnTo>
                <a:cubicBezTo>
                  <a:pt x="0" y="9671"/>
                  <a:pt x="9674" y="0"/>
                  <a:pt x="21606" y="0"/>
                </a:cubicBezTo>
                <a:close/>
              </a:path>
            </a:pathLst>
          </a:custGeom>
          <a:solidFill>
            <a:srgbClr val="FFFFFF">
              <a:alpha val="31372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2" name="Shape 1147"/>
          <p:cNvSpPr>
            <a:spLocks noGrp="1" noChangeArrowheads="1"/>
          </p:cNvSpPr>
          <p:nvPr userDrawn="1"/>
        </p:nvSpPr>
        <p:spPr bwMode="auto">
          <a:xfrm>
            <a:off x="2609712" y="36827"/>
            <a:ext cx="752403" cy="56589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41" y="0"/>
                  <a:pt x="43200" y="9670"/>
                  <a:pt x="43200" y="21593"/>
                </a:cubicBezTo>
                <a:lnTo>
                  <a:pt x="43200" y="21593"/>
                </a:lnTo>
                <a:cubicBezTo>
                  <a:pt x="43200" y="33529"/>
                  <a:pt x="33541" y="43200"/>
                  <a:pt x="21600" y="43200"/>
                </a:cubicBezTo>
                <a:lnTo>
                  <a:pt x="21600" y="43200"/>
                </a:lnTo>
                <a:cubicBezTo>
                  <a:pt x="9673" y="43200"/>
                  <a:pt x="0" y="33529"/>
                  <a:pt x="0" y="21593"/>
                </a:cubicBezTo>
                <a:lnTo>
                  <a:pt x="0" y="21593"/>
                </a:lnTo>
                <a:cubicBezTo>
                  <a:pt x="0" y="9670"/>
                  <a:pt x="9673" y="0"/>
                  <a:pt x="21600" y="0"/>
                </a:cubicBezTo>
                <a:close/>
              </a:path>
            </a:pathLst>
          </a:custGeom>
          <a:solidFill>
            <a:srgbClr val="FFFFFF">
              <a:alpha val="1450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3" name="Shape 1148"/>
          <p:cNvSpPr>
            <a:spLocks noGrp="1" noChangeArrowheads="1"/>
          </p:cNvSpPr>
          <p:nvPr userDrawn="1"/>
        </p:nvSpPr>
        <p:spPr bwMode="auto">
          <a:xfrm>
            <a:off x="2272174" y="35715"/>
            <a:ext cx="748734" cy="56304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8" y="0"/>
                </a:moveTo>
                <a:lnTo>
                  <a:pt x="21608" y="0"/>
                </a:lnTo>
                <a:cubicBezTo>
                  <a:pt x="33527" y="0"/>
                  <a:pt x="43200" y="9670"/>
                  <a:pt x="43200" y="21593"/>
                </a:cubicBezTo>
                <a:lnTo>
                  <a:pt x="43200" y="21593"/>
                </a:lnTo>
                <a:cubicBezTo>
                  <a:pt x="43200" y="33529"/>
                  <a:pt x="33527" y="43200"/>
                  <a:pt x="21608" y="43200"/>
                </a:cubicBezTo>
                <a:lnTo>
                  <a:pt x="21608" y="43200"/>
                </a:lnTo>
                <a:cubicBezTo>
                  <a:pt x="9672" y="43200"/>
                  <a:pt x="0" y="33529"/>
                  <a:pt x="0" y="21593"/>
                </a:cubicBezTo>
                <a:lnTo>
                  <a:pt x="0" y="21593"/>
                </a:lnTo>
                <a:cubicBezTo>
                  <a:pt x="0" y="9670"/>
                  <a:pt x="9672" y="0"/>
                  <a:pt x="21608" y="0"/>
                </a:cubicBezTo>
                <a:close/>
              </a:path>
            </a:pathLst>
          </a:custGeom>
          <a:solidFill>
            <a:srgbClr val="FFFFFF">
              <a:alpha val="1647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99253" y="1600203"/>
            <a:ext cx="10577333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15413" y="6356353"/>
            <a:ext cx="2844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184183-74E9-4393-9769-E1D9236041BE}" type="datetimeFigureOut">
              <a:rPr lang="ru-RU"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165599" y="6356353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87829" y="274638"/>
            <a:ext cx="105887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592277" y="6356353"/>
            <a:ext cx="2784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>
        <a:spcBef>
          <a:spcPts val="0"/>
        </a:spcBef>
        <a:buNone/>
        <a:defRPr sz="4400" b="1">
          <a:solidFill>
            <a:schemeClr val="accent6">
              <a:lumMod val="50000"/>
            </a:schemeClr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599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1.jp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image" Target="../media/image61.pn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12" Type="http://schemas.openxmlformats.org/officeDocument/2006/relationships/image" Target="../media/image60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11" Type="http://schemas.openxmlformats.org/officeDocument/2006/relationships/image" Target="../media/image59.jpg"/><Relationship Id="rId5" Type="http://schemas.openxmlformats.org/officeDocument/2006/relationships/image" Target="../media/image53.jpg"/><Relationship Id="rId15" Type="http://schemas.openxmlformats.org/officeDocument/2006/relationships/image" Target="../media/image21.jpg"/><Relationship Id="rId10" Type="http://schemas.openxmlformats.org/officeDocument/2006/relationships/image" Target="../media/image58.jpg"/><Relationship Id="rId4" Type="http://schemas.openxmlformats.org/officeDocument/2006/relationships/image" Target="../media/image52.png"/><Relationship Id="rId9" Type="http://schemas.openxmlformats.org/officeDocument/2006/relationships/image" Target="../media/image57.jpg"/><Relationship Id="rId14" Type="http://schemas.openxmlformats.org/officeDocument/2006/relationships/image" Target="../media/image6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4.jpg"/><Relationship Id="rId7" Type="http://schemas.openxmlformats.org/officeDocument/2006/relationships/image" Target="../media/image68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11" Type="http://schemas.openxmlformats.org/officeDocument/2006/relationships/image" Target="../media/image21.jpg"/><Relationship Id="rId5" Type="http://schemas.openxmlformats.org/officeDocument/2006/relationships/image" Target="../media/image66.jpg"/><Relationship Id="rId10" Type="http://schemas.openxmlformats.org/officeDocument/2006/relationships/image" Target="../media/image71.jpg"/><Relationship Id="rId4" Type="http://schemas.openxmlformats.org/officeDocument/2006/relationships/image" Target="../media/image65.jpg"/><Relationship Id="rId9" Type="http://schemas.openxmlformats.org/officeDocument/2006/relationships/image" Target="../media/image7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21.jpg"/><Relationship Id="rId4" Type="http://schemas.openxmlformats.org/officeDocument/2006/relationships/image" Target="../media/image75.png"/><Relationship Id="rId9" Type="http://schemas.openxmlformats.org/officeDocument/2006/relationships/image" Target="../media/image8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92.jpg"/><Relationship Id="rId7" Type="http://schemas.openxmlformats.org/officeDocument/2006/relationships/image" Target="../media/image9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Relationship Id="rId9" Type="http://schemas.openxmlformats.org/officeDocument/2006/relationships/image" Target="../media/image9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g"/><Relationship Id="rId5" Type="http://schemas.openxmlformats.org/officeDocument/2006/relationships/image" Target="../media/image101.png"/><Relationship Id="rId4" Type="http://schemas.openxmlformats.org/officeDocument/2006/relationships/image" Target="../media/image10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5.jpg"/><Relationship Id="rId7" Type="http://schemas.openxmlformats.org/officeDocument/2006/relationships/diagramData" Target="../diagrams/data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microsoft.com/office/2007/relationships/diagramDrawing" Target="../diagrams/drawing1.xml"/><Relationship Id="rId5" Type="http://schemas.openxmlformats.org/officeDocument/2006/relationships/image" Target="../media/image7.jpg"/><Relationship Id="rId10" Type="http://schemas.openxmlformats.org/officeDocument/2006/relationships/diagramColors" Target="../diagrams/colors1.xml"/><Relationship Id="rId4" Type="http://schemas.openxmlformats.org/officeDocument/2006/relationships/image" Target="../media/image6.jpg"/><Relationship Id="rId9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7" Type="http://schemas.openxmlformats.org/officeDocument/2006/relationships/image" Target="../media/image112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g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g"/><Relationship Id="rId13" Type="http://schemas.openxmlformats.org/officeDocument/2006/relationships/image" Target="../media/image129.jpg"/><Relationship Id="rId3" Type="http://schemas.openxmlformats.org/officeDocument/2006/relationships/image" Target="../media/image119.jpg"/><Relationship Id="rId7" Type="http://schemas.openxmlformats.org/officeDocument/2006/relationships/image" Target="../media/image123.jpg"/><Relationship Id="rId12" Type="http://schemas.openxmlformats.org/officeDocument/2006/relationships/image" Target="../media/image128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g"/><Relationship Id="rId11" Type="http://schemas.openxmlformats.org/officeDocument/2006/relationships/image" Target="../media/image127.png"/><Relationship Id="rId5" Type="http://schemas.openxmlformats.org/officeDocument/2006/relationships/image" Target="../media/image121.jpg"/><Relationship Id="rId10" Type="http://schemas.openxmlformats.org/officeDocument/2006/relationships/image" Target="../media/image126.jpg"/><Relationship Id="rId4" Type="http://schemas.openxmlformats.org/officeDocument/2006/relationships/image" Target="../media/image120.jpg"/><Relationship Id="rId9" Type="http://schemas.openxmlformats.org/officeDocument/2006/relationships/image" Target="../media/image125.jpg"/><Relationship Id="rId14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3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639425" y="1742872"/>
            <a:ext cx="1552575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462704" y="2492435"/>
            <a:ext cx="8493632" cy="20120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ru-RU" sz="3600" b="1">
                <a:solidFill>
                  <a:schemeClr val="bg2">
                    <a:lumMod val="25000"/>
                  </a:schemeClr>
                </a:solidFill>
                <a:latin typeface="Pragmatica CondITT"/>
              </a:rPr>
              <a:t>Современный подход </a:t>
            </a:r>
            <a:endParaRPr sz="3000" b="1">
              <a:solidFill>
                <a:schemeClr val="bg2">
                  <a:lumMod val="25000"/>
                </a:schemeClr>
              </a:solidFill>
              <a:latin typeface="Pragmatica CondITT"/>
            </a:endParaRP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ru-RU" sz="3000" b="1">
                <a:solidFill>
                  <a:schemeClr val="bg2">
                    <a:lumMod val="25000"/>
                  </a:schemeClr>
                </a:solidFill>
                <a:latin typeface="Pragmatica CondITT"/>
              </a:rPr>
              <a:t>к формированию и оценке компетенций рабочего персонала на </a:t>
            </a:r>
            <a:endParaRPr/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ru-RU" sz="3000" b="1">
                <a:solidFill>
                  <a:schemeClr val="bg2">
                    <a:lumMod val="25000"/>
                  </a:schemeClr>
                </a:solidFill>
                <a:latin typeface="Pragmatica CondITT"/>
              </a:rPr>
              <a:t>«Фабрике процессов»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4933458" y="5136490"/>
            <a:ext cx="5826582" cy="5794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 marL="0" indent="0">
              <a:buFont typeface="Arial"/>
              <a:buNone/>
              <a:defRPr/>
            </a:pPr>
            <a:endParaRPr/>
          </a:p>
        </p:txBody>
      </p:sp>
      <p:sp>
        <p:nvSpPr>
          <p:cNvPr id="1568553823" name="Прямоугольник: скругленные противолежащие углы 5"/>
          <p:cNvSpPr/>
          <p:nvPr/>
        </p:nvSpPr>
        <p:spPr bwMode="auto">
          <a:xfrm>
            <a:off x="5598903" y="162012"/>
            <a:ext cx="5396185" cy="90779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latin typeface="Times New Roman"/>
                <a:cs typeface="Times New Roman"/>
              </a:rPr>
              <a:t>ЧОУ ДПО «Центр подготовки </a:t>
            </a:r>
            <a:endParaRPr sz="2400" b="1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400" b="1">
                <a:latin typeface="Times New Roman"/>
                <a:cs typeface="Times New Roman"/>
              </a:rPr>
              <a:t>кадров  - Татнефть»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127211463" name="Прямоугольник: скругленные противолежащие углы 5"/>
          <p:cNvSpPr/>
          <p:nvPr/>
        </p:nvSpPr>
        <p:spPr bwMode="auto">
          <a:xfrm>
            <a:off x="3259146" y="6405625"/>
            <a:ext cx="5396184" cy="45389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/>
              <a:t>г. Альметьевск 2023 год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0331386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2" y="-144462"/>
            <a:ext cx="304799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599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360178135" name="TextBox 3"/>
          <p:cNvSpPr txBox="1"/>
          <p:nvPr/>
        </p:nvSpPr>
        <p:spPr bwMode="auto">
          <a:xfrm>
            <a:off x="11683998" y="6417526"/>
            <a:ext cx="430795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10</a:t>
            </a:r>
            <a:endParaRPr/>
          </a:p>
        </p:txBody>
      </p:sp>
      <p:sp>
        <p:nvSpPr>
          <p:cNvPr id="1526519388" name="Прямоугольник: скругленные противолежащие углы 18"/>
          <p:cNvSpPr/>
          <p:nvPr/>
        </p:nvSpPr>
        <p:spPr bwMode="auto">
          <a:xfrm>
            <a:off x="1974966" y="309560"/>
            <a:ext cx="7492464" cy="6620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prstClr val="white"/>
                </a:solidFill>
                <a:latin typeface="Times New Roman"/>
                <a:ea typeface="Arial"/>
                <a:cs typeface="Times New Roman"/>
              </a:rPr>
              <a:t>Возможности «Фабрики процессов»</a:t>
            </a:r>
            <a:endParaRPr>
              <a:latin typeface="Times New Roman"/>
              <a:cs typeface="Times New Roman"/>
            </a:endParaRPr>
          </a:p>
        </p:txBody>
      </p:sp>
      <p:pic>
        <p:nvPicPr>
          <p:cNvPr id="779383157" name="Рисунок 77938315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685103" y="106527"/>
            <a:ext cx="2277236" cy="1038253"/>
          </a:xfrm>
          <a:prstGeom prst="rect">
            <a:avLst/>
          </a:prstGeom>
        </p:spPr>
      </p:pic>
      <p:sp>
        <p:nvSpPr>
          <p:cNvPr id="1568652776" name="TextBox 6"/>
          <p:cNvSpPr txBox="1"/>
          <p:nvPr/>
        </p:nvSpPr>
        <p:spPr bwMode="auto">
          <a:xfrm>
            <a:off x="296862" y="1508348"/>
            <a:ext cx="11888279" cy="4352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600" b="1">
              <a:solidFill>
                <a:srgbClr val="4472C4">
                  <a:lumMod val="50000"/>
                </a:srgbClr>
              </a:solidFill>
              <a:latin typeface="Times New Roman"/>
              <a:cs typeface="Times New Roman"/>
            </a:endParaRPr>
          </a:p>
          <a:p>
            <a:pPr marL="342900" indent="-342900">
              <a:lnSpc>
                <a:spcPct val="113999"/>
              </a:lnSpc>
              <a:buFont typeface="Wingdings"/>
              <a:buChar char="ü"/>
              <a:defRPr/>
            </a:pPr>
            <a:r>
              <a:rPr lang="ru-RU" sz="2000" b="1">
                <a:solidFill>
                  <a:srgbClr val="4472C4">
                    <a:lumMod val="50000"/>
                  </a:srgbClr>
                </a:solidFill>
                <a:latin typeface="Times New Roman"/>
                <a:cs typeface="Times New Roman"/>
              </a:rPr>
              <a:t>Снижение затрат заказчика на организацию производственного обучения (практики) </a:t>
            </a:r>
            <a:endParaRPr/>
          </a:p>
          <a:p>
            <a:pPr marL="342900" indent="-342900">
              <a:lnSpc>
                <a:spcPct val="113999"/>
              </a:lnSpc>
              <a:buFont typeface="Wingdings"/>
              <a:buChar char="ü"/>
              <a:defRPr/>
            </a:pPr>
            <a:r>
              <a:rPr lang="ru-RU" sz="2000" b="1">
                <a:solidFill>
                  <a:srgbClr val="4472C4">
                    <a:lumMod val="50000"/>
                  </a:srgbClr>
                </a:solidFill>
                <a:latin typeface="Times New Roman"/>
                <a:cs typeface="Times New Roman"/>
              </a:rPr>
              <a:t>Сокращение времени на обучение</a:t>
            </a:r>
            <a:endParaRPr/>
          </a:p>
          <a:p>
            <a:pPr marL="342900" indent="-342900">
              <a:lnSpc>
                <a:spcPct val="113999"/>
              </a:lnSpc>
              <a:buFont typeface="Wingdings"/>
              <a:buChar char="ü"/>
              <a:defRPr/>
            </a:pPr>
            <a:r>
              <a:rPr lang="ru-RU" sz="2000" b="1">
                <a:solidFill>
                  <a:srgbClr val="4472C4">
                    <a:lumMod val="50000"/>
                  </a:srgbClr>
                </a:solidFill>
                <a:latin typeface="Times New Roman"/>
                <a:cs typeface="Times New Roman"/>
              </a:rPr>
              <a:t>Сокращение адаптационного периода  работников на производстве</a:t>
            </a:r>
            <a:endParaRPr/>
          </a:p>
          <a:p>
            <a:pPr marL="342900" indent="-342900">
              <a:lnSpc>
                <a:spcPct val="113999"/>
              </a:lnSpc>
              <a:buFont typeface="Wingdings"/>
              <a:buChar char="ü"/>
              <a:defRPr/>
            </a:pPr>
            <a:r>
              <a:rPr lang="ru-RU" sz="2000" b="1">
                <a:solidFill>
                  <a:srgbClr val="4472C4">
                    <a:lumMod val="50000"/>
                  </a:srgbClr>
                </a:solidFill>
                <a:latin typeface="Times New Roman"/>
                <a:cs typeface="Times New Roman"/>
              </a:rPr>
              <a:t>Профориентация детей и молодёжи</a:t>
            </a:r>
            <a:endParaRPr/>
          </a:p>
          <a:p>
            <a:pPr marL="342900" indent="-342900">
              <a:lnSpc>
                <a:spcPct val="113999"/>
              </a:lnSpc>
              <a:buFont typeface="Wingdings"/>
              <a:buChar char="ü"/>
              <a:defRPr/>
            </a:pPr>
            <a:r>
              <a:rPr lang="ru-RU" sz="2000" b="1">
                <a:solidFill>
                  <a:srgbClr val="4472C4">
                    <a:lumMod val="50000"/>
                  </a:srgbClr>
                </a:solidFill>
                <a:latin typeface="Times New Roman"/>
                <a:cs typeface="Times New Roman"/>
              </a:rPr>
              <a:t>Получение рабочей профессии «со школьной скамьи»</a:t>
            </a:r>
            <a:endParaRPr/>
          </a:p>
          <a:p>
            <a:pPr marL="342900" indent="-342900">
              <a:lnSpc>
                <a:spcPct val="113999"/>
              </a:lnSpc>
              <a:buFont typeface="Wingdings"/>
              <a:buChar char="ü"/>
              <a:defRPr/>
            </a:pPr>
            <a:r>
              <a:rPr lang="ru-RU" sz="2000" b="1">
                <a:solidFill>
                  <a:srgbClr val="4472C4">
                    <a:lumMod val="50000"/>
                  </a:srgbClr>
                </a:solidFill>
                <a:latin typeface="Times New Roman"/>
                <a:cs typeface="Times New Roman"/>
              </a:rPr>
              <a:t>Обучение по нефтегазовому делу руководителей и специалистов с непрофильным образованием </a:t>
            </a:r>
            <a:endParaRPr/>
          </a:p>
          <a:p>
            <a:pPr marL="342900" indent="-342900">
              <a:lnSpc>
                <a:spcPct val="113999"/>
              </a:lnSpc>
              <a:buFont typeface="Wingdings"/>
              <a:buChar char="ü"/>
              <a:defRPr/>
            </a:pPr>
            <a:r>
              <a:rPr lang="ru-RU" sz="2000" b="1">
                <a:solidFill>
                  <a:srgbClr val="4472C4">
                    <a:lumMod val="50000"/>
                  </a:srgbClr>
                </a:solidFill>
                <a:latin typeface="Times New Roman"/>
                <a:cs typeface="Times New Roman"/>
              </a:rPr>
              <a:t>Проверка знаний, умений персонала Группы «Татнефть» и подрядных организаций</a:t>
            </a:r>
            <a:endParaRPr/>
          </a:p>
          <a:p>
            <a:pPr marL="342900" indent="-342900">
              <a:lnSpc>
                <a:spcPct val="113999"/>
              </a:lnSpc>
              <a:buFont typeface="Wingdings"/>
              <a:buChar char="ü"/>
              <a:defRPr/>
            </a:pPr>
            <a:r>
              <a:rPr lang="ru-RU" sz="2000" b="1">
                <a:solidFill>
                  <a:srgbClr val="4472C4">
                    <a:lumMod val="50000"/>
                  </a:srgbClr>
                </a:solidFill>
                <a:latin typeface="Times New Roman"/>
                <a:cs typeface="Times New Roman"/>
              </a:rPr>
              <a:t>Проведение независимой оценки квалификации персонала Группы  «Татнефть»</a:t>
            </a:r>
            <a:endParaRPr/>
          </a:p>
          <a:p>
            <a:pPr marL="342900" indent="-342900">
              <a:lnSpc>
                <a:spcPct val="113999"/>
              </a:lnSpc>
              <a:buFont typeface="Wingdings"/>
              <a:buChar char="ü"/>
              <a:defRPr/>
            </a:pPr>
            <a:r>
              <a:rPr lang="ru-RU" sz="2000" b="1">
                <a:solidFill>
                  <a:srgbClr val="4472C4">
                    <a:lumMod val="50000"/>
                  </a:srgbClr>
                </a:solidFill>
                <a:latin typeface="Times New Roman"/>
                <a:cs typeface="Times New Roman"/>
              </a:rPr>
              <a:t>Единый подход в обучении наставников и лин-тренеров</a:t>
            </a:r>
            <a:endParaRPr/>
          </a:p>
          <a:p>
            <a:pPr marL="342900" indent="-342900">
              <a:lnSpc>
                <a:spcPct val="113999"/>
              </a:lnSpc>
              <a:buFont typeface="Wingdings"/>
              <a:buChar char="ü"/>
              <a:defRPr/>
            </a:pPr>
            <a:r>
              <a:rPr lang="ru-RU" sz="2000" b="1">
                <a:solidFill>
                  <a:srgbClr val="4472C4">
                    <a:lumMod val="50000"/>
                  </a:srgbClr>
                </a:solidFill>
                <a:latin typeface="Times New Roman"/>
                <a:cs typeface="Times New Roman"/>
              </a:rPr>
              <a:t>Площадка для апробации и внедрения современных производственных инициатив, инструментов бережливого производства</a:t>
            </a:r>
            <a:r>
              <a:rPr lang="ru-RU" sz="2000" b="1" strike="sngStrike">
                <a:solidFill>
                  <a:srgbClr val="4472C4">
                    <a:lumMod val="50000"/>
                  </a:srgbClr>
                </a:solidFill>
                <a:latin typeface="Times New Roman"/>
                <a:cs typeface="Times New Roman"/>
              </a:rPr>
              <a:t> </a:t>
            </a:r>
            <a:endParaRPr/>
          </a:p>
          <a:p>
            <a:pPr marL="342900" indent="-342900">
              <a:lnSpc>
                <a:spcPct val="113999"/>
              </a:lnSpc>
              <a:buFont typeface="Wingdings"/>
              <a:buChar char="ü"/>
              <a:defRPr/>
            </a:pPr>
            <a:r>
              <a:rPr lang="ru-RU" sz="2000" b="1">
                <a:solidFill>
                  <a:srgbClr val="4472C4">
                    <a:lumMod val="50000"/>
                  </a:srgbClr>
                </a:solidFill>
                <a:latin typeface="Times New Roman"/>
                <a:cs typeface="Times New Roman"/>
              </a:rPr>
              <a:t>Подготовка специалистов для участия в работе ПДК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365992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2" y="-144462"/>
            <a:ext cx="304799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599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890540114" name="TextBox 3"/>
          <p:cNvSpPr txBox="1"/>
          <p:nvPr/>
        </p:nvSpPr>
        <p:spPr bwMode="auto">
          <a:xfrm>
            <a:off x="11590336" y="6417526"/>
            <a:ext cx="525898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solidFill>
                  <a:schemeClr val="bg1"/>
                </a:solidFill>
              </a:rPr>
              <a:t>11</a:t>
            </a: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684424674" name="Прямоугольник: скругленные противолежащие углы 18"/>
          <p:cNvSpPr/>
          <p:nvPr/>
        </p:nvSpPr>
        <p:spPr bwMode="auto">
          <a:xfrm>
            <a:off x="2007431" y="309560"/>
            <a:ext cx="7492464" cy="6620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2000">
              <a:solidFill>
                <a:schemeClr val="bg1"/>
              </a:solidFill>
              <a:latin typeface="Pragmatica CondITT"/>
            </a:endParaRPr>
          </a:p>
          <a:p>
            <a:pPr>
              <a:defRPr/>
            </a:pPr>
            <a:endParaRPr/>
          </a:p>
          <a:p>
            <a:pPr>
              <a:defRPr/>
            </a:pPr>
            <a:r>
              <a:rPr sz="2200" b="1" i="0" u="none">
                <a:solidFill>
                  <a:srgbClr val="FFFFFF"/>
                </a:solidFill>
                <a:latin typeface="Times New Roman"/>
                <a:ea typeface="Arial"/>
                <a:cs typeface="Times New Roman"/>
              </a:rPr>
              <a:t>Новая методология обучения рабочего персонала</a:t>
            </a:r>
            <a:endParaRPr>
              <a:latin typeface="Times New Roman"/>
              <a:cs typeface="Times New Roman"/>
            </a:endParaRPr>
          </a:p>
          <a:p>
            <a:pPr>
              <a:defRPr/>
            </a:pPr>
            <a:endParaRPr sz="2000">
              <a:solidFill>
                <a:schemeClr val="bg1"/>
              </a:solidFill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/>
          </a:p>
        </p:txBody>
      </p:sp>
      <p:pic>
        <p:nvPicPr>
          <p:cNvPr id="1095770884" name="Рисунок 109577088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685103" y="106527"/>
            <a:ext cx="2277236" cy="1038253"/>
          </a:xfrm>
          <a:prstGeom prst="rect">
            <a:avLst/>
          </a:prstGeom>
        </p:spPr>
      </p:pic>
      <p:pic>
        <p:nvPicPr>
          <p:cNvPr id="2143790261" name="Рисунок 214379026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4462" y="1144782"/>
            <a:ext cx="3209924" cy="1019174"/>
          </a:xfrm>
          <a:prstGeom prst="rect">
            <a:avLst/>
          </a:prstGeom>
        </p:spPr>
      </p:pic>
      <p:pic>
        <p:nvPicPr>
          <p:cNvPr id="332192511" name="Рисунок 3321925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1545" y="2236452"/>
            <a:ext cx="3209924" cy="1019174"/>
          </a:xfrm>
          <a:prstGeom prst="rect">
            <a:avLst/>
          </a:prstGeom>
        </p:spPr>
      </p:pic>
      <p:pic>
        <p:nvPicPr>
          <p:cNvPr id="582042751" name="Рисунок 58204275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1545" y="3341351"/>
            <a:ext cx="3209924" cy="1019173"/>
          </a:xfrm>
          <a:prstGeom prst="rect">
            <a:avLst/>
          </a:prstGeom>
        </p:spPr>
      </p:pic>
      <p:pic>
        <p:nvPicPr>
          <p:cNvPr id="1779718256" name="Рисунок 177971825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1545" y="4419793"/>
            <a:ext cx="3209924" cy="1019173"/>
          </a:xfrm>
          <a:prstGeom prst="rect">
            <a:avLst/>
          </a:prstGeom>
        </p:spPr>
      </p:pic>
      <p:pic>
        <p:nvPicPr>
          <p:cNvPr id="1610145110" name="Рисунок 161014510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1545" y="5528497"/>
            <a:ext cx="3209924" cy="1019173"/>
          </a:xfrm>
          <a:prstGeom prst="rect">
            <a:avLst/>
          </a:prstGeom>
        </p:spPr>
      </p:pic>
      <p:pic>
        <p:nvPicPr>
          <p:cNvPr id="1261571851" name="Рисунок 126157185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11666" y="1144781"/>
            <a:ext cx="1295399" cy="1019174"/>
          </a:xfrm>
          <a:prstGeom prst="rect">
            <a:avLst/>
          </a:prstGeom>
        </p:spPr>
      </p:pic>
      <p:pic>
        <p:nvPicPr>
          <p:cNvPr id="508765461" name="Рисунок 50876546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83091" y="2245977"/>
            <a:ext cx="1352549" cy="1009649"/>
          </a:xfrm>
          <a:prstGeom prst="rect">
            <a:avLst/>
          </a:prstGeom>
        </p:spPr>
      </p:pic>
      <p:pic>
        <p:nvPicPr>
          <p:cNvPr id="1993048135" name="Рисунок 199304813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83091" y="3400617"/>
            <a:ext cx="1352549" cy="1019174"/>
          </a:xfrm>
          <a:prstGeom prst="rect">
            <a:avLst/>
          </a:prstGeom>
        </p:spPr>
      </p:pic>
      <p:pic>
        <p:nvPicPr>
          <p:cNvPr id="1918702645" name="Рисунок 191870264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83091" y="4518847"/>
            <a:ext cx="1352549" cy="1009649"/>
          </a:xfrm>
          <a:prstGeom prst="rect">
            <a:avLst/>
          </a:prstGeom>
        </p:spPr>
      </p:pic>
      <p:pic>
        <p:nvPicPr>
          <p:cNvPr id="424439867" name="Рисунок 424439866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64041" y="5600462"/>
            <a:ext cx="1343025" cy="1000125"/>
          </a:xfrm>
          <a:prstGeom prst="rect">
            <a:avLst/>
          </a:prstGeom>
        </p:spPr>
      </p:pic>
      <p:pic>
        <p:nvPicPr>
          <p:cNvPr id="539729046" name="Рисунок 539729045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64041" y="1746249"/>
            <a:ext cx="445853" cy="495393"/>
          </a:xfrm>
          <a:prstGeom prst="rect">
            <a:avLst/>
          </a:prstGeom>
        </p:spPr>
      </p:pic>
      <p:pic>
        <p:nvPicPr>
          <p:cNvPr id="1029645576" name="Рисунок 1029645575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44462" y="2863740"/>
            <a:ext cx="422803" cy="477611"/>
          </a:xfrm>
          <a:prstGeom prst="rect">
            <a:avLst/>
          </a:prstGeom>
        </p:spPr>
      </p:pic>
      <p:pic>
        <p:nvPicPr>
          <p:cNvPr id="689144168" name="Рисунок 689144167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60072" y="4049065"/>
            <a:ext cx="422803" cy="469781"/>
          </a:xfrm>
          <a:prstGeom prst="rect">
            <a:avLst/>
          </a:prstGeom>
        </p:spPr>
      </p:pic>
      <p:pic>
        <p:nvPicPr>
          <p:cNvPr id="265596471" name="Рисунок 265596470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144462" y="5163900"/>
            <a:ext cx="392905" cy="436562"/>
          </a:xfrm>
          <a:prstGeom prst="rect">
            <a:avLst/>
          </a:prstGeom>
        </p:spPr>
      </p:pic>
      <p:pic>
        <p:nvPicPr>
          <p:cNvPr id="888705060" name="Рисунок 888705059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174360" y="6199246"/>
            <a:ext cx="392905" cy="436562"/>
          </a:xfrm>
          <a:prstGeom prst="rect">
            <a:avLst/>
          </a:prstGeom>
        </p:spPr>
      </p:pic>
      <p:pic>
        <p:nvPicPr>
          <p:cNvPr id="1098383348" name="Рисунок 1098383347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1749425" y="1244794"/>
            <a:ext cx="1133474" cy="819149"/>
          </a:xfrm>
          <a:prstGeom prst="rect">
            <a:avLst/>
          </a:prstGeom>
        </p:spPr>
      </p:pic>
      <p:pic>
        <p:nvPicPr>
          <p:cNvPr id="1227150201" name="Рисунок 1227150200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1749425" y="2341227"/>
            <a:ext cx="1281641" cy="819149"/>
          </a:xfrm>
          <a:prstGeom prst="rect">
            <a:avLst/>
          </a:prstGeom>
        </p:spPr>
      </p:pic>
      <p:pic>
        <p:nvPicPr>
          <p:cNvPr id="381236501" name="Рисунок 381236500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1597025" y="3455281"/>
            <a:ext cx="1438274" cy="828675"/>
          </a:xfrm>
          <a:prstGeom prst="rect">
            <a:avLst/>
          </a:prstGeom>
        </p:spPr>
      </p:pic>
      <p:pic>
        <p:nvPicPr>
          <p:cNvPr id="13660494" name="Рисунок 13660493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1658937" y="4518847"/>
            <a:ext cx="1314450" cy="819149"/>
          </a:xfrm>
          <a:prstGeom prst="rect">
            <a:avLst/>
          </a:prstGeom>
        </p:spPr>
      </p:pic>
      <p:pic>
        <p:nvPicPr>
          <p:cNvPr id="794553202" name="Рисунок 794553201"/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>
            <a:off x="1677987" y="5628509"/>
            <a:ext cx="1276349" cy="819149"/>
          </a:xfrm>
          <a:prstGeom prst="rect">
            <a:avLst/>
          </a:prstGeom>
        </p:spPr>
      </p:pic>
      <p:pic>
        <p:nvPicPr>
          <p:cNvPr id="350976886" name="Рисунок 350976885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4722812" y="1111444"/>
            <a:ext cx="2905124" cy="542925"/>
          </a:xfrm>
          <a:prstGeom prst="rect">
            <a:avLst/>
          </a:prstGeom>
        </p:spPr>
      </p:pic>
      <p:pic>
        <p:nvPicPr>
          <p:cNvPr id="67047024" name="Рисунок 67047023"/>
          <p:cNvPicPr>
            <a:picLocks noChangeAspect="1"/>
          </p:cNvPicPr>
          <p:nvPr/>
        </p:nvPicPr>
        <p:blipFill>
          <a:blip r:embed="rId20"/>
          <a:stretch/>
        </p:blipFill>
        <p:spPr bwMode="auto">
          <a:xfrm>
            <a:off x="4722812" y="1823271"/>
            <a:ext cx="5686425" cy="3514725"/>
          </a:xfrm>
          <a:prstGeom prst="rect">
            <a:avLst/>
          </a:prstGeom>
        </p:spPr>
      </p:pic>
      <p:pic>
        <p:nvPicPr>
          <p:cNvPr id="862781768" name="Рисунок 862781767"/>
          <p:cNvPicPr>
            <a:picLocks noChangeAspect="1"/>
          </p:cNvPicPr>
          <p:nvPr/>
        </p:nvPicPr>
        <p:blipFill>
          <a:blip r:embed="rId21"/>
          <a:stretch/>
        </p:blipFill>
        <p:spPr bwMode="auto">
          <a:xfrm>
            <a:off x="7812087" y="5329000"/>
            <a:ext cx="2581274" cy="542925"/>
          </a:xfrm>
          <a:prstGeom prst="rect">
            <a:avLst/>
          </a:prstGeom>
        </p:spPr>
      </p:pic>
      <p:pic>
        <p:nvPicPr>
          <p:cNvPr id="200596598" name="Рисунок 200596597"/>
          <p:cNvPicPr>
            <a:picLocks noChangeAspect="1"/>
          </p:cNvPicPr>
          <p:nvPr/>
        </p:nvPicPr>
        <p:blipFill>
          <a:blip r:embed="rId22"/>
          <a:stretch/>
        </p:blipFill>
        <p:spPr bwMode="auto">
          <a:xfrm>
            <a:off x="5492749" y="5953124"/>
            <a:ext cx="3609973" cy="904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22"/>
          <p:cNvSpPr>
            <a:spLocks noChangeArrowheads="1"/>
          </p:cNvSpPr>
          <p:nvPr/>
        </p:nvSpPr>
        <p:spPr bwMode="auto">
          <a:xfrm>
            <a:off x="8421688" y="1510301"/>
            <a:ext cx="1751012" cy="2198099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anchor="ctr"/>
          <a:lstStyle>
            <a:lvl1pPr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 algn="r">
              <a:defRPr/>
            </a:pPr>
            <a:endParaRPr lang="ru-RU" sz="210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5" name="Прямоугольник 22"/>
          <p:cNvSpPr>
            <a:spLocks noChangeArrowheads="1"/>
          </p:cNvSpPr>
          <p:nvPr/>
        </p:nvSpPr>
        <p:spPr bwMode="auto">
          <a:xfrm>
            <a:off x="3965354" y="1484394"/>
            <a:ext cx="1800225" cy="2303462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anchor="ctr"/>
          <a:lstStyle>
            <a:lvl1pPr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 algn="r">
              <a:defRPr/>
            </a:pPr>
            <a:endParaRPr lang="ru-RU" sz="210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9" name="Прямоугольник 22"/>
          <p:cNvSpPr>
            <a:spLocks noChangeArrowheads="1"/>
          </p:cNvSpPr>
          <p:nvPr/>
        </p:nvSpPr>
        <p:spPr bwMode="auto">
          <a:xfrm>
            <a:off x="1711537" y="1475570"/>
            <a:ext cx="1800225" cy="230505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anchor="ctr"/>
          <a:lstStyle>
            <a:lvl1pPr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 algn="r">
              <a:defRPr/>
            </a:pPr>
            <a:endParaRPr lang="ru-RU" sz="210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42" name="Picture 15" descr="C:\Users\Fabrika\Desktop\кнопка\IMG-20170217-WA0058.jpg"/>
          <p:cNvPicPr>
            <a:picLocks noChangeAspect="1" noChangeArrowheads="1"/>
          </p:cNvPicPr>
          <p:nvPr/>
        </p:nvPicPr>
        <p:blipFill>
          <a:blip r:embed="rId2"/>
          <a:srcRect t="12743"/>
          <a:stretch/>
        </p:blipFill>
        <p:spPr bwMode="auto">
          <a:xfrm>
            <a:off x="1851252" y="1675620"/>
            <a:ext cx="1526964" cy="1776520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1639607" y="5963348"/>
            <a:ext cx="8870081" cy="76235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defRPr>
                <a:solidFill>
                  <a:schemeClr val="tx1"/>
                </a:solidFill>
                <a:latin typeface="Pragmatica MediumITT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 algn="ctr">
              <a:defRPr/>
            </a:pPr>
            <a:r>
              <a:rPr lang="ru-RU" sz="2200" b="0">
                <a:solidFill>
                  <a:srgbClr val="FF0000"/>
                </a:solidFill>
                <a:latin typeface="Arial Black"/>
              </a:rPr>
              <a:t>ВИЗУАЛИЗАЦИЯ И СЕНСОРНАЯ ПЕРЕДАЧА</a:t>
            </a:r>
            <a:endParaRPr b="0"/>
          </a:p>
          <a:p>
            <a:pPr algn="ctr">
              <a:defRPr/>
            </a:pPr>
            <a:r>
              <a:rPr lang="ru-RU" sz="2200" b="0">
                <a:solidFill>
                  <a:srgbClr val="FF0000"/>
                </a:solidFill>
                <a:latin typeface="Arial Black"/>
              </a:rPr>
              <a:t>ОПАСНЫХ ПРОИЗВОДСТВЕННЫХ ФАКТОРОВ</a:t>
            </a:r>
            <a:endParaRPr b="0"/>
          </a:p>
        </p:txBody>
      </p:sp>
      <p:pic>
        <p:nvPicPr>
          <p:cNvPr id="21" name="Picture 3" descr="E:\!!!_Презентации\Презентация ФП - безопасные методы работы\Нет.jpg"/>
          <p:cNvPicPr>
            <a:picLocks noChangeAspect="1" noChangeArrowheads="1"/>
          </p:cNvPicPr>
          <p:nvPr/>
        </p:nvPicPr>
        <p:blipFill>
          <a:blip r:embed="rId3"/>
          <a:srcRect t="9341"/>
          <a:stretch/>
        </p:blipFill>
        <p:spPr bwMode="auto">
          <a:xfrm>
            <a:off x="3130550" y="3073401"/>
            <a:ext cx="736600" cy="65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1889205" y="990018"/>
            <a:ext cx="3518259" cy="3965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defRPr>
                <a:solidFill>
                  <a:schemeClr val="tx1"/>
                </a:solidFill>
                <a:latin typeface="Pragmatica MediumITT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 algn="ctr">
              <a:defRPr/>
            </a:pPr>
            <a:r>
              <a:rPr lang="ru-RU" sz="1000" b="1">
                <a:solidFill>
                  <a:srgbClr val="0070C0"/>
                </a:solidFill>
              </a:rPr>
              <a:t>Удар слабым разрядом электрического тока при включении ЦНС без диэлектрических перчаток</a:t>
            </a:r>
            <a:endParaRPr/>
          </a:p>
        </p:txBody>
      </p:sp>
      <p:pic>
        <p:nvPicPr>
          <p:cNvPr id="23" name="Picture 6" descr="E:\!!!_Презентации\Презентация ФП - безопасные методы работы\6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884864" y="1568451"/>
            <a:ext cx="1889125" cy="1884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3" descr="E:\!!!_Презентации\Презентация ФП - безопасные методы работы\Нет.jpg"/>
          <p:cNvPicPr>
            <a:picLocks noChangeAspect="1" noChangeArrowheads="1"/>
          </p:cNvPicPr>
          <p:nvPr/>
        </p:nvPicPr>
        <p:blipFill>
          <a:blip r:embed="rId3"/>
          <a:srcRect t="9341"/>
          <a:stretch/>
        </p:blipFill>
        <p:spPr bwMode="auto">
          <a:xfrm>
            <a:off x="7493000" y="3073401"/>
            <a:ext cx="736600" cy="65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9" descr="C:\Users\Fabrika\Desktop\Бамбук\IMG-20170217-WA0033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7654015" y="4176695"/>
            <a:ext cx="2113872" cy="1585404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6" name="Picture 20" descr="C:\Users\Fabrika\Desktop\Бамбук\IMG-20170217-WA0041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2441914" y="4207000"/>
            <a:ext cx="2113871" cy="1585403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7" name="Picture 17" descr="C:\Users\Fabrika\Desktop\взрыв\IMG-20170217-WA0045.j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8661406" y="1649625"/>
            <a:ext cx="1332390" cy="1776520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8" name="Picture 2" descr="E:\!!!_Презентации\Презентация ФП - безопасные методы работы\Да.jpg"/>
          <p:cNvPicPr>
            <a:picLocks noChangeAspect="1" noChangeArrowheads="1"/>
          </p:cNvPicPr>
          <p:nvPr/>
        </p:nvPicPr>
        <p:blipFill>
          <a:blip r:embed="rId8"/>
          <a:srcRect t="9341"/>
          <a:stretch/>
        </p:blipFill>
        <p:spPr bwMode="auto">
          <a:xfrm>
            <a:off x="9377363" y="3089276"/>
            <a:ext cx="742950" cy="65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6387140" y="1052744"/>
            <a:ext cx="3518259" cy="3965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defRPr>
                <a:solidFill>
                  <a:schemeClr val="tx1"/>
                </a:solidFill>
                <a:latin typeface="Pragmatica MediumITT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 algn="ctr">
              <a:defRPr/>
            </a:pPr>
            <a:r>
              <a:rPr lang="ru-RU" sz="1000" b="1">
                <a:solidFill>
                  <a:srgbClr val="0070C0"/>
                </a:solidFill>
              </a:rPr>
              <a:t>Имитация взрыва, звуковой эффект при входе в ГЗУ без вентиляции</a:t>
            </a:r>
            <a:endParaRPr/>
          </a:p>
        </p:txBody>
      </p:sp>
      <p:pic>
        <p:nvPicPr>
          <p:cNvPr id="30" name="Picture 22" descr="C:\Users\Fabrika\Desktop\Бамбук\IMG-20170217-WA0015.jpg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4623235" y="4761974"/>
            <a:ext cx="752475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23" descr="C:\Users\Fabrika\Desktop\Бамбук\IMG-20170217-WA0019.jpg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5407105" y="4764992"/>
            <a:ext cx="1335088" cy="100171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Прямоугольник 31"/>
          <p:cNvSpPr/>
          <p:nvPr/>
        </p:nvSpPr>
        <p:spPr bwMode="auto">
          <a:xfrm>
            <a:off x="4618615" y="5562167"/>
            <a:ext cx="380857" cy="31475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tabLst>
                <a:tab pos="2970213" algn="ctr"/>
                <a:tab pos="5940425" algn="r"/>
              </a:tabLst>
              <a:defRPr/>
            </a:pPr>
            <a:r>
              <a:rPr lang="ru-RU" sz="2100" b="1">
                <a:solidFill>
                  <a:srgbClr val="002060"/>
                </a:solidFill>
                <a:latin typeface="Calibri"/>
              </a:rPr>
              <a:t>1</a:t>
            </a:r>
            <a:endParaRPr/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5375710" y="5562167"/>
            <a:ext cx="380857" cy="31475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tabLst>
                <a:tab pos="2970213" algn="ctr"/>
                <a:tab pos="5940425" algn="r"/>
              </a:tabLst>
              <a:defRPr/>
            </a:pPr>
            <a:r>
              <a:rPr lang="ru-RU" sz="2100" b="1">
                <a:solidFill>
                  <a:srgbClr val="002060"/>
                </a:solidFill>
                <a:latin typeface="Calibri"/>
              </a:rPr>
              <a:t>2</a:t>
            </a:r>
            <a:endParaRPr/>
          </a:p>
        </p:txBody>
      </p:sp>
      <p:pic>
        <p:nvPicPr>
          <p:cNvPr id="34" name="Picture 3" descr="E:\!!!_Презентации\Презентация ФП - безопасные методы работы\Нет.jpg"/>
          <p:cNvPicPr>
            <a:picLocks noChangeAspect="1" noChangeArrowheads="1"/>
          </p:cNvPicPr>
          <p:nvPr/>
        </p:nvPicPr>
        <p:blipFill>
          <a:blip r:embed="rId3"/>
          <a:srcRect t="9341"/>
          <a:stretch/>
        </p:blipFill>
        <p:spPr bwMode="auto">
          <a:xfrm>
            <a:off x="3077503" y="5141529"/>
            <a:ext cx="736600" cy="65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 descr="E:\!!!_Презентации\Презентация ФП - безопасные методы работы\Да.jpg"/>
          <p:cNvPicPr>
            <a:picLocks noChangeAspect="1" noChangeArrowheads="1"/>
          </p:cNvPicPr>
          <p:nvPr/>
        </p:nvPicPr>
        <p:blipFill>
          <a:blip r:embed="rId8"/>
          <a:srcRect t="9341"/>
          <a:stretch/>
        </p:blipFill>
        <p:spPr bwMode="auto">
          <a:xfrm>
            <a:off x="8392466" y="5129213"/>
            <a:ext cx="742950" cy="65087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1"/>
          <p:cNvSpPr txBox="1">
            <a:spLocks noChangeArrowheads="1"/>
          </p:cNvSpPr>
          <p:nvPr/>
        </p:nvSpPr>
        <p:spPr bwMode="auto">
          <a:xfrm>
            <a:off x="4315698" y="4176694"/>
            <a:ext cx="3518259" cy="3965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defRPr>
                <a:solidFill>
                  <a:schemeClr val="tx1"/>
                </a:solidFill>
                <a:latin typeface="Pragmatica MediumITT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 algn="ctr">
              <a:defRPr/>
            </a:pPr>
            <a:r>
              <a:rPr lang="ru-RU" sz="1000" b="1">
                <a:solidFill>
                  <a:srgbClr val="0070C0"/>
                </a:solidFill>
              </a:rPr>
              <a:t>Имитация перелома конечностей при замене ремней СК с проворотом шкива редуктора</a:t>
            </a:r>
            <a:endParaRPr/>
          </a:p>
        </p:txBody>
      </p:sp>
      <p:sp>
        <p:nvSpPr>
          <p:cNvPr id="38" name="Прямоугольник 22"/>
          <p:cNvSpPr>
            <a:spLocks noChangeArrowheads="1"/>
          </p:cNvSpPr>
          <p:nvPr/>
        </p:nvSpPr>
        <p:spPr bwMode="auto">
          <a:xfrm>
            <a:off x="6219170" y="1512888"/>
            <a:ext cx="2025042" cy="2227263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anchor="ctr"/>
          <a:lstStyle>
            <a:lvl1pPr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 algn="r">
              <a:defRPr/>
            </a:pPr>
            <a:endParaRPr lang="ru-RU" sz="210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39" name="Picture 13" descr="C:\Users\Fabrika\Desktop\кнопка\IMG-20170217-WA0062.jpg"/>
          <p:cNvPicPr>
            <a:picLocks noChangeAspect="1" noChangeArrowheads="1"/>
          </p:cNvPicPr>
          <p:nvPr/>
        </p:nvPicPr>
        <p:blipFill>
          <a:blip r:embed="rId11"/>
          <a:srcRect t="12566"/>
          <a:stretch/>
        </p:blipFill>
        <p:spPr bwMode="auto">
          <a:xfrm>
            <a:off x="4096678" y="1708325"/>
            <a:ext cx="1526964" cy="1780113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0" name="Picture 16" descr="C:\Users\Fabrika\Desktop\взрыв\IMG-20170217-WA0060.jpg"/>
          <p:cNvPicPr>
            <a:picLocks noChangeAspect="1" noChangeArrowheads="1"/>
          </p:cNvPicPr>
          <p:nvPr/>
        </p:nvPicPr>
        <p:blipFill>
          <a:blip r:embed="rId12"/>
          <a:srcRect l="15346" r="7447"/>
          <a:stretch/>
        </p:blipFill>
        <p:spPr bwMode="auto">
          <a:xfrm>
            <a:off x="6317291" y="1779038"/>
            <a:ext cx="1828800" cy="1776520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1" name="Picture 6" descr="E:\!!!_Презентации\Презентация ФП - безопасные методы работы\6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863361" y="1766482"/>
            <a:ext cx="1889125" cy="1884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4" descr="E:\!!!_Презентации\Презентация ФП - безопасные методы работы\0.png"/>
          <p:cNvPicPr>
            <a:picLocks noChangeAspect="1" noChangeArrowheads="1"/>
          </p:cNvPicPr>
          <p:nvPr/>
        </p:nvPicPr>
        <p:blipFill>
          <a:blip r:embed="rId13"/>
          <a:stretch/>
        </p:blipFill>
        <p:spPr bwMode="auto">
          <a:xfrm>
            <a:off x="1967812" y="1866052"/>
            <a:ext cx="1168400" cy="99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2" descr="E:\!!!_Презентации\Презентация ФП - безопасные методы работы\Да.jpg"/>
          <p:cNvPicPr>
            <a:picLocks noChangeAspect="1" noChangeArrowheads="1"/>
          </p:cNvPicPr>
          <p:nvPr/>
        </p:nvPicPr>
        <p:blipFill>
          <a:blip r:embed="rId8"/>
          <a:srcRect t="9341"/>
          <a:stretch/>
        </p:blipFill>
        <p:spPr bwMode="auto">
          <a:xfrm>
            <a:off x="5076825" y="3073401"/>
            <a:ext cx="742950" cy="65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3" descr="E:\!!!_Презентации\Презентация ФП - безопасные методы работы\Нет.jpg"/>
          <p:cNvPicPr>
            <a:picLocks noChangeAspect="1" noChangeArrowheads="1"/>
          </p:cNvPicPr>
          <p:nvPr/>
        </p:nvPicPr>
        <p:blipFill>
          <a:blip r:embed="rId3"/>
          <a:srcRect t="9341"/>
          <a:stretch/>
        </p:blipFill>
        <p:spPr bwMode="auto">
          <a:xfrm>
            <a:off x="7514168" y="2953478"/>
            <a:ext cx="736600" cy="65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21" descr="C:\Users\Fabrika\Desktop\Бамбук\IMG-20170217-WA0023.jpg"/>
          <p:cNvPicPr>
            <a:picLocks noChangeAspect="1" noChangeArrowheads="1"/>
          </p:cNvPicPr>
          <p:nvPr/>
        </p:nvPicPr>
        <p:blipFill>
          <a:blip r:embed="rId14"/>
          <a:stretch/>
        </p:blipFill>
        <p:spPr bwMode="auto">
          <a:xfrm>
            <a:off x="6807923" y="4779963"/>
            <a:ext cx="750888" cy="100012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Прямоугольник 48"/>
          <p:cNvSpPr/>
          <p:nvPr/>
        </p:nvSpPr>
        <p:spPr bwMode="auto">
          <a:xfrm>
            <a:off x="7231690" y="5562167"/>
            <a:ext cx="380857" cy="31475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tabLst>
                <a:tab pos="2970213" algn="ctr"/>
                <a:tab pos="5940425" algn="r"/>
              </a:tabLst>
              <a:defRPr/>
            </a:pPr>
            <a:r>
              <a:rPr lang="ru-RU" sz="2100" b="1">
                <a:solidFill>
                  <a:srgbClr val="002060"/>
                </a:solidFill>
                <a:latin typeface="Calibri"/>
              </a:rPr>
              <a:t>3</a:t>
            </a:r>
            <a:endParaRPr/>
          </a:p>
        </p:txBody>
      </p:sp>
      <p:sp>
        <p:nvSpPr>
          <p:cNvPr id="2022385111" name="Прямоугольник: скругленные противолежащие углы 18"/>
          <p:cNvSpPr/>
          <p:nvPr/>
        </p:nvSpPr>
        <p:spPr bwMode="auto">
          <a:xfrm>
            <a:off x="2120487" y="309560"/>
            <a:ext cx="7492464" cy="6620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prstClr val="white"/>
                </a:solidFill>
                <a:latin typeface="Times New Roman"/>
                <a:ea typeface="Arial"/>
                <a:cs typeface="Times New Roman"/>
              </a:rPr>
              <a:t>Сценарии «шокового» воздействия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210763181" name="TextBox 3"/>
          <p:cNvSpPr txBox="1"/>
          <p:nvPr/>
        </p:nvSpPr>
        <p:spPr bwMode="auto">
          <a:xfrm>
            <a:off x="11510727" y="6417526"/>
            <a:ext cx="604786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solidFill>
                  <a:schemeClr val="bg1"/>
                </a:solidFill>
              </a:rPr>
              <a:t>12</a:t>
            </a: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1234780945" name="Рисунок 1234780944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9767887" y="309559"/>
            <a:ext cx="2277236" cy="10382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5524197" name="TextBox 1"/>
          <p:cNvSpPr txBox="1">
            <a:spLocks noChangeArrowheads="1"/>
          </p:cNvSpPr>
          <p:nvPr/>
        </p:nvSpPr>
        <p:spPr bwMode="auto">
          <a:xfrm>
            <a:off x="1889204" y="1001028"/>
            <a:ext cx="3519338" cy="36611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defRPr>
                <a:solidFill>
                  <a:schemeClr val="tx1"/>
                </a:solidFill>
                <a:latin typeface="Pragmatica MediumITT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417212941" name="Прямоугольник с одним вырезанным углом 18"/>
          <p:cNvSpPr/>
          <p:nvPr/>
        </p:nvSpPr>
        <p:spPr bwMode="auto">
          <a:xfrm>
            <a:off x="9663599" y="1115614"/>
            <a:ext cx="1870074" cy="4821328"/>
          </a:xfrm>
          <a:prstGeom prst="snip1Rect">
            <a:avLst>
              <a:gd name="adj" fmla="val 29420"/>
            </a:avLst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r">
              <a:tabLst>
                <a:tab pos="2970212" algn="ctr"/>
                <a:tab pos="5940424" algn="r"/>
              </a:tabLst>
              <a:defRPr/>
            </a:pPr>
            <a:endParaRPr lang="ru-RU" sz="210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554664652" name="Прямоугольник с одним вырезанным углом 19"/>
          <p:cNvSpPr/>
          <p:nvPr/>
        </p:nvSpPr>
        <p:spPr bwMode="auto">
          <a:xfrm flipH="1">
            <a:off x="898122" y="1115614"/>
            <a:ext cx="1873249" cy="4821328"/>
          </a:xfrm>
          <a:prstGeom prst="snip1Rect">
            <a:avLst>
              <a:gd name="adj" fmla="val 29420"/>
            </a:avLst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r">
              <a:tabLst>
                <a:tab pos="2970212" algn="ctr"/>
                <a:tab pos="5940424" algn="r"/>
              </a:tabLst>
              <a:defRPr/>
            </a:pPr>
            <a:endParaRPr lang="ru-RU" sz="210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1987320986" name="Picture 19" descr="E:\!!!!!!!!!!!!!!!!!!!!!!!!!!!!!!!!25.03.2017\Рисунки\DSC_0018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898122" y="4727733"/>
            <a:ext cx="1812681" cy="1209210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69196324" name="Picture 20" descr="E:\!!!!!!!!!!!!!!!!!!!!!!!!!!!!!!!!25.03.2017\Рисунки\DSC_0019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87963" y="3460317"/>
            <a:ext cx="1835529" cy="1092003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63685472" name="TextBox 29"/>
          <p:cNvSpPr txBox="1">
            <a:spLocks noChangeArrowheads="1"/>
          </p:cNvSpPr>
          <p:nvPr/>
        </p:nvSpPr>
        <p:spPr bwMode="auto">
          <a:xfrm>
            <a:off x="1139562" y="1419493"/>
            <a:ext cx="1499643" cy="6404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>
              <a:defRPr/>
            </a:pPr>
            <a:r>
              <a:rPr lang="ru-RU" sz="1200">
                <a:solidFill>
                  <a:srgbClr val="0070C0"/>
                </a:solidFill>
                <a:cs typeface="Arial"/>
              </a:rPr>
              <a:t>1. Обучение</a:t>
            </a:r>
            <a:endParaRPr/>
          </a:p>
          <a:p>
            <a:pPr>
              <a:defRPr/>
            </a:pPr>
            <a:r>
              <a:rPr lang="ru-RU" sz="1200">
                <a:solidFill>
                  <a:srgbClr val="0070C0"/>
                </a:solidFill>
                <a:cs typeface="Arial"/>
              </a:rPr>
              <a:t>2. Проверка</a:t>
            </a:r>
            <a:endParaRPr/>
          </a:p>
          <a:p>
            <a:pPr>
              <a:defRPr/>
            </a:pPr>
            <a:r>
              <a:rPr lang="ru-RU" sz="1200">
                <a:solidFill>
                  <a:srgbClr val="0070C0"/>
                </a:solidFill>
                <a:cs typeface="Arial"/>
              </a:rPr>
              <a:t>знаний и умений</a:t>
            </a:r>
            <a:endParaRPr/>
          </a:p>
        </p:txBody>
      </p:sp>
      <p:sp>
        <p:nvSpPr>
          <p:cNvPr id="1699346687" name="Нашивка 23"/>
          <p:cNvSpPr/>
          <p:nvPr/>
        </p:nvSpPr>
        <p:spPr bwMode="auto">
          <a:xfrm rot="10799989">
            <a:off x="7975452" y="6140904"/>
            <a:ext cx="3837812" cy="647699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r">
              <a:tabLst>
                <a:tab pos="2970212" algn="ctr"/>
                <a:tab pos="5940424" algn="r"/>
              </a:tabLst>
              <a:defRPr/>
            </a:pPr>
            <a:endParaRPr lang="ru-RU" sz="210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519696713" name="Нашивка 21"/>
          <p:cNvSpPr>
            <a:spLocks noChangeArrowheads="1"/>
          </p:cNvSpPr>
          <p:nvPr/>
        </p:nvSpPr>
        <p:spPr bwMode="auto">
          <a:xfrm>
            <a:off x="3751263" y="6163807"/>
            <a:ext cx="3989153" cy="647699"/>
          </a:xfrm>
          <a:prstGeom prst="chevron">
            <a:avLst>
              <a:gd name="adj" fmla="val 50005"/>
            </a:avLst>
          </a:prstGeom>
          <a:solidFill>
            <a:srgbClr val="FF9966"/>
          </a:solidFill>
          <a:ln>
            <a:noFill/>
          </a:ln>
        </p:spPr>
        <p:txBody>
          <a:bodyPr anchor="ctr"/>
          <a:lstStyle>
            <a:lvl1pPr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 algn="r">
              <a:defRPr/>
            </a:pPr>
            <a:endParaRPr lang="ru-RU" sz="2100">
              <a:solidFill>
                <a:prstClr val="black"/>
              </a:solidFill>
              <a:latin typeface="Times New Roman"/>
              <a:cs typeface="Arial"/>
            </a:endParaRPr>
          </a:p>
        </p:txBody>
      </p:sp>
      <p:sp>
        <p:nvSpPr>
          <p:cNvPr id="1616147071" name="Нашивка 22"/>
          <p:cNvSpPr/>
          <p:nvPr/>
        </p:nvSpPr>
        <p:spPr bwMode="auto">
          <a:xfrm>
            <a:off x="371475" y="6163807"/>
            <a:ext cx="3453108" cy="647699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r">
              <a:tabLst>
                <a:tab pos="2970212" algn="ctr"/>
                <a:tab pos="5940424" algn="r"/>
              </a:tabLst>
              <a:defRPr/>
            </a:pPr>
            <a:endParaRPr lang="ru-RU" sz="210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839744085" name="TextBox 33"/>
          <p:cNvSpPr txBox="1">
            <a:spLocks noChangeArrowheads="1"/>
          </p:cNvSpPr>
          <p:nvPr/>
        </p:nvSpPr>
        <p:spPr bwMode="auto">
          <a:xfrm>
            <a:off x="887962" y="6321879"/>
            <a:ext cx="1930833" cy="36611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defRPr>
                <a:solidFill>
                  <a:schemeClr val="tx1"/>
                </a:solidFill>
                <a:latin typeface="Pragmatica MediumITT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>
              <a:defRPr/>
            </a:pPr>
            <a:r>
              <a:rPr lang="ru-RU" sz="1800" b="1">
                <a:solidFill>
                  <a:srgbClr val="002060"/>
                </a:solidFill>
                <a:cs typeface="Arial"/>
              </a:rPr>
              <a:t>Безопасность</a:t>
            </a:r>
            <a:endParaRPr/>
          </a:p>
        </p:txBody>
      </p:sp>
      <p:pic>
        <p:nvPicPr>
          <p:cNvPr id="379803028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707978" y="2301874"/>
            <a:ext cx="1825695" cy="1109904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133206380" name="TextBox 2"/>
          <p:cNvSpPr txBox="1">
            <a:spLocks noChangeArrowheads="1"/>
          </p:cNvSpPr>
          <p:nvPr/>
        </p:nvSpPr>
        <p:spPr bwMode="auto">
          <a:xfrm>
            <a:off x="9673524" y="1419493"/>
            <a:ext cx="1700385" cy="6404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>
              <a:defRPr/>
            </a:pPr>
            <a:r>
              <a:rPr lang="ru-RU" sz="1200">
                <a:solidFill>
                  <a:srgbClr val="0070C0"/>
                </a:solidFill>
                <a:cs typeface="Arial"/>
              </a:rPr>
              <a:t>3. Аудит с</a:t>
            </a:r>
            <a:endParaRPr/>
          </a:p>
          <a:p>
            <a:pPr>
              <a:defRPr/>
            </a:pPr>
            <a:r>
              <a:rPr lang="ru-RU" sz="1200">
                <a:solidFill>
                  <a:srgbClr val="0070C0"/>
                </a:solidFill>
                <a:cs typeface="Arial"/>
              </a:rPr>
              <a:t>сопровождением процессов ПБ и ОТ</a:t>
            </a:r>
            <a:endParaRPr/>
          </a:p>
        </p:txBody>
      </p:sp>
      <p:sp>
        <p:nvSpPr>
          <p:cNvPr id="597128153" name="TextBox 33"/>
          <p:cNvSpPr txBox="1">
            <a:spLocks noChangeArrowheads="1"/>
          </p:cNvSpPr>
          <p:nvPr/>
        </p:nvSpPr>
        <p:spPr bwMode="auto">
          <a:xfrm>
            <a:off x="9079898" y="6319836"/>
            <a:ext cx="1519096" cy="36611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defRPr>
                <a:solidFill>
                  <a:schemeClr val="tx1"/>
                </a:solidFill>
                <a:latin typeface="Pragmatica MediumITT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>
              <a:defRPr/>
            </a:pPr>
            <a:r>
              <a:rPr lang="ru-RU" sz="1800" b="1">
                <a:solidFill>
                  <a:srgbClr val="002060"/>
                </a:solidFill>
                <a:cs typeface="Arial"/>
              </a:rPr>
              <a:t>Качество</a:t>
            </a:r>
            <a:endParaRPr/>
          </a:p>
        </p:txBody>
      </p:sp>
      <p:sp>
        <p:nvSpPr>
          <p:cNvPr id="622657223" name="Нашивка 23"/>
          <p:cNvSpPr>
            <a:spLocks noChangeArrowheads="1"/>
          </p:cNvSpPr>
          <p:nvPr/>
        </p:nvSpPr>
        <p:spPr bwMode="auto">
          <a:xfrm rot="10799989">
            <a:off x="5756188" y="6165849"/>
            <a:ext cx="2300287" cy="647699"/>
          </a:xfrm>
          <a:prstGeom prst="chevron">
            <a:avLst>
              <a:gd name="adj" fmla="val 50017"/>
            </a:avLst>
          </a:prstGeom>
          <a:solidFill>
            <a:srgbClr val="FF9966"/>
          </a:solidFill>
          <a:ln>
            <a:noFill/>
          </a:ln>
        </p:spPr>
        <p:txBody>
          <a:bodyPr anchor="ctr"/>
          <a:lstStyle>
            <a:lvl1pPr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 algn="r">
              <a:defRPr/>
            </a:pPr>
            <a:endParaRPr lang="ru-RU" sz="2100">
              <a:solidFill>
                <a:prstClr val="black"/>
              </a:solidFill>
              <a:latin typeface="Times New Roman"/>
              <a:cs typeface="Arial"/>
            </a:endParaRPr>
          </a:p>
        </p:txBody>
      </p:sp>
      <p:sp>
        <p:nvSpPr>
          <p:cNvPr id="742937993" name="TextBox 33"/>
          <p:cNvSpPr txBox="1">
            <a:spLocks noChangeArrowheads="1"/>
          </p:cNvSpPr>
          <p:nvPr/>
        </p:nvSpPr>
        <p:spPr bwMode="auto">
          <a:xfrm>
            <a:off x="4565415" y="6296932"/>
            <a:ext cx="2646626" cy="36611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defRPr>
                <a:solidFill>
                  <a:schemeClr val="tx1"/>
                </a:solidFill>
                <a:latin typeface="Pragmatica MediumITT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>
              <a:defRPr/>
            </a:pPr>
            <a:r>
              <a:rPr lang="ru-RU" sz="1800" b="1">
                <a:solidFill>
                  <a:srgbClr val="FF0000"/>
                </a:solidFill>
                <a:cs typeface="Arial"/>
              </a:rPr>
              <a:t>Производительность</a:t>
            </a:r>
            <a:endParaRPr/>
          </a:p>
        </p:txBody>
      </p:sp>
      <p:pic>
        <p:nvPicPr>
          <p:cNvPr id="1472381358" name="Рисунок 147238135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14183" y="2301874"/>
            <a:ext cx="1796620" cy="1010598"/>
          </a:xfrm>
          <a:prstGeom prst="rect">
            <a:avLst/>
          </a:prstGeom>
        </p:spPr>
      </p:pic>
      <p:pic>
        <p:nvPicPr>
          <p:cNvPr id="877884557" name="Рисунок 87788455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726838" y="3520725"/>
            <a:ext cx="1730973" cy="1071383"/>
          </a:xfrm>
          <a:prstGeom prst="rect">
            <a:avLst/>
          </a:prstGeom>
        </p:spPr>
      </p:pic>
      <p:pic>
        <p:nvPicPr>
          <p:cNvPr id="1350371687" name="Рисунок 135037168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755339" y="4727733"/>
            <a:ext cx="1730973" cy="1209210"/>
          </a:xfrm>
          <a:prstGeom prst="rect">
            <a:avLst/>
          </a:prstGeom>
        </p:spPr>
      </p:pic>
      <p:pic>
        <p:nvPicPr>
          <p:cNvPr id="1517263952" name="Рисунок 151726395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005111" y="1001029"/>
            <a:ext cx="4481793" cy="2730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57071246" name="Рисунок 1057071245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6246007" y="3856950"/>
            <a:ext cx="3293375" cy="205602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16866822" name="Рисунок 1716866821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2980607" y="3856950"/>
            <a:ext cx="3265399" cy="2079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05741023" name="Прямоугольник: скругленные противолежащие углы 18"/>
          <p:cNvSpPr/>
          <p:nvPr/>
        </p:nvSpPr>
        <p:spPr bwMode="auto">
          <a:xfrm>
            <a:off x="2346803" y="97375"/>
            <a:ext cx="7492464" cy="6620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prstClr val="white"/>
                </a:solidFill>
                <a:latin typeface="Times New Roman"/>
                <a:ea typeface="Arial"/>
                <a:cs typeface="Times New Roman"/>
              </a:rPr>
              <a:t>Новый подход – интеграция с производством</a:t>
            </a:r>
            <a:endParaRPr/>
          </a:p>
        </p:txBody>
      </p:sp>
      <p:sp>
        <p:nvSpPr>
          <p:cNvPr id="675788189" name="TextBox 3"/>
          <p:cNvSpPr txBox="1"/>
          <p:nvPr/>
        </p:nvSpPr>
        <p:spPr bwMode="auto">
          <a:xfrm>
            <a:off x="11590336" y="6417526"/>
            <a:ext cx="525178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solidFill>
                  <a:schemeClr val="bg1"/>
                </a:solidFill>
              </a:rPr>
              <a:t>13</a:t>
            </a: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332726935" name="Рисунок 332726934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9839267" y="77359"/>
            <a:ext cx="2277236" cy="10382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88025630" name="TextBox 1"/>
          <p:cNvSpPr txBox="1">
            <a:spLocks noChangeArrowheads="1"/>
          </p:cNvSpPr>
          <p:nvPr/>
        </p:nvSpPr>
        <p:spPr bwMode="auto">
          <a:xfrm>
            <a:off x="1889203" y="1001027"/>
            <a:ext cx="3519336" cy="36611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defRPr>
                <a:solidFill>
                  <a:schemeClr val="tx1"/>
                </a:solidFill>
                <a:latin typeface="Pragmatica MediumITT"/>
              </a:defRPr>
            </a:lvl5pPr>
            <a:lvl6pPr marL="2514598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1770013893" name="Прямоугольник: скругленные противолежащие углы 18"/>
          <p:cNvSpPr/>
          <p:nvPr/>
        </p:nvSpPr>
        <p:spPr bwMode="auto">
          <a:xfrm>
            <a:off x="2346802" y="97374"/>
            <a:ext cx="7492464" cy="66202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 spc="0">
                <a:solidFill>
                  <a:prstClr val="white"/>
                </a:solidFill>
                <a:latin typeface="Times New Roman"/>
                <a:ea typeface="Russo One"/>
                <a:cs typeface="Times New Roman"/>
              </a:rPr>
              <a:t>Оценка остаточных знаний и умений у рабочих одной из «пилотных групп» по методологии</a:t>
            </a:r>
            <a:r>
              <a:rPr lang="ru-RU" sz="2000" b="1" i="0" u="none" strike="noStrike" cap="none" spc="0">
                <a:ln>
                  <a:noFill/>
                </a:ln>
                <a:solidFill>
                  <a:prstClr val="white"/>
                </a:solidFill>
                <a:latin typeface="Times New Roman"/>
                <a:ea typeface="Russo One"/>
                <a:cs typeface="Times New Roman"/>
              </a:rPr>
              <a:t> «Фабрики процессов»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80611716" name="TextBox 3"/>
          <p:cNvSpPr txBox="1"/>
          <p:nvPr/>
        </p:nvSpPr>
        <p:spPr bwMode="auto">
          <a:xfrm>
            <a:off x="11590336" y="6417524"/>
            <a:ext cx="525177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solidFill>
                  <a:schemeClr val="bg1"/>
                </a:solidFill>
              </a:rPr>
              <a:t>14</a:t>
            </a: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225395778" name="Рисунок 22539577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767886" y="71855"/>
            <a:ext cx="2277236" cy="1038253"/>
          </a:xfrm>
          <a:prstGeom prst="rect">
            <a:avLst/>
          </a:prstGeom>
        </p:spPr>
      </p:pic>
      <p:pic>
        <p:nvPicPr>
          <p:cNvPr id="125887689" name="Рисунок 12588768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69912" y="1365693"/>
            <a:ext cx="12191998" cy="5051832"/>
          </a:xfrm>
          <a:prstGeom prst="rect">
            <a:avLst/>
          </a:prstGeom>
        </p:spPr>
      </p:pic>
      <p:sp>
        <p:nvSpPr>
          <p:cNvPr id="1880349142" name="Текст 1"/>
          <p:cNvSpPr>
            <a:spLocks noGrp="1"/>
          </p:cNvSpPr>
          <p:nvPr/>
        </p:nvSpPr>
        <p:spPr bwMode="auto">
          <a:xfrm>
            <a:off x="935801" y="5739869"/>
            <a:ext cx="9715031" cy="4677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90000"/>
              </a:lnSpc>
              <a:spcBef>
                <a:spcPts val="999"/>
              </a:spcBef>
              <a:buFont typeface="Arial"/>
              <a:buNone/>
              <a:defRPr sz="3500">
                <a:solidFill>
                  <a:schemeClr val="tx1"/>
                </a:solidFill>
                <a:latin typeface="Pragmatica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sz="2000" b="1" i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Практическое обучение с использованием современного оборудования</a:t>
            </a:r>
            <a:endParaRPr sz="2400" b="0" i="1" u="none" strike="noStrike" cap="none" spc="0">
              <a:ln>
                <a:noFill/>
              </a:ln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8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1683999" y="6417527"/>
            <a:ext cx="428636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1548F97-6F98-4293-A2F0-B2047CBAB58F}" type="slidenum">
              <a:rPr lang="ru-RU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rPr>
              <a:t>15</a:t>
            </a:fld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501471" y="1138606"/>
            <a:ext cx="1883611" cy="250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8951" y="1144783"/>
            <a:ext cx="2824826" cy="2117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022641" y="1188093"/>
            <a:ext cx="2824827" cy="211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612951" y="1188092"/>
            <a:ext cx="2071049" cy="2751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143325" y="4312605"/>
            <a:ext cx="2540676" cy="1903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048676" y="4031185"/>
            <a:ext cx="2412281" cy="1808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44463" y="3674170"/>
            <a:ext cx="2637194" cy="1976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: скругленные противолежащие углы 18"/>
          <p:cNvSpPr/>
          <p:nvPr/>
        </p:nvSpPr>
        <p:spPr bwMode="auto">
          <a:xfrm>
            <a:off x="1908821" y="309560"/>
            <a:ext cx="7492464" cy="6620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prstClr val="white"/>
                </a:solidFill>
                <a:latin typeface="Times New Roman"/>
                <a:ea typeface="+mn-ea"/>
                <a:cs typeface="Times New Roman"/>
              </a:rPr>
              <a:t>Действующие тренажёры «Фабрики процессов»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20" name="Текст 1"/>
          <p:cNvSpPr>
            <a:spLocks noGrp="1"/>
          </p:cNvSpPr>
          <p:nvPr/>
        </p:nvSpPr>
        <p:spPr bwMode="auto">
          <a:xfrm>
            <a:off x="2120488" y="6027693"/>
            <a:ext cx="6397017" cy="738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500">
                <a:solidFill>
                  <a:schemeClr val="tx1"/>
                </a:solidFill>
                <a:latin typeface="Pragmatica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sz="2000">
                <a:solidFill>
                  <a:prstClr val="black"/>
                </a:solidFill>
                <a:latin typeface="Calibri"/>
                <a:cs typeface="Times New Roman"/>
              </a:rPr>
              <a:t>Практическое обучение с использованием современного нефтепромыслового оборудования</a:t>
            </a:r>
            <a:endParaRPr lang="ru-RU" sz="24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Times New Roman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847812" y="3631995"/>
            <a:ext cx="2999654" cy="2041523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  <a:softEdge rad="50800"/>
          </a:effectLst>
        </p:spPr>
      </p:pic>
      <p:pic>
        <p:nvPicPr>
          <p:cNvPr id="236389853" name="Рисунок 23638985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9685104" y="106528"/>
            <a:ext cx="2277237" cy="10382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3594136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2" y="-144462"/>
            <a:ext cx="304799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599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953173145" name="TextBox 3"/>
          <p:cNvSpPr txBox="1"/>
          <p:nvPr/>
        </p:nvSpPr>
        <p:spPr bwMode="auto">
          <a:xfrm>
            <a:off x="11683998" y="6417526"/>
            <a:ext cx="430075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16</a:t>
            </a:r>
            <a:endParaRPr/>
          </a:p>
        </p:txBody>
      </p:sp>
      <p:sp>
        <p:nvSpPr>
          <p:cNvPr id="219976048" name="Прямоугольник: скругленные противолежащие углы 18"/>
          <p:cNvSpPr/>
          <p:nvPr/>
        </p:nvSpPr>
        <p:spPr bwMode="auto">
          <a:xfrm>
            <a:off x="2060348" y="309560"/>
            <a:ext cx="7492464" cy="6620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200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2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Профессия «</a:t>
            </a:r>
            <a:r>
              <a:rPr lang="ru-RU" sz="22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о</a:t>
            </a:r>
            <a:r>
              <a:rPr lang="ru-RU" sz="22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ператор по добыче нефти и газа» </a:t>
            </a:r>
            <a:endParaRPr sz="2200" b="1" i="0" u="none" strike="noStrike" cap="none" spc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2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Тренажёр «Станок-качалка»</a:t>
            </a:r>
            <a:endParaRPr sz="2200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/>
          </a:p>
        </p:txBody>
      </p:sp>
      <p:pic>
        <p:nvPicPr>
          <p:cNvPr id="1211566872" name="Рисунок 121156687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685103" y="106527"/>
            <a:ext cx="2277236" cy="1038253"/>
          </a:xfrm>
          <a:prstGeom prst="rect">
            <a:avLst/>
          </a:prstGeom>
        </p:spPr>
      </p:pic>
      <p:pic>
        <p:nvPicPr>
          <p:cNvPr id="1240029755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96862" y="1376985"/>
            <a:ext cx="5157787" cy="3868340"/>
          </a:xfrm>
          <a:prstGeom prst="rect">
            <a:avLst/>
          </a:prstGeom>
        </p:spPr>
      </p:pic>
      <p:graphicFrame>
        <p:nvGraphicFramePr>
          <p:cNvPr id="432337896" name="Таблица 11"/>
          <p:cNvGraphicFramePr>
            <a:graphicFrameLocks/>
          </p:cNvGraphicFramePr>
          <p:nvPr/>
        </p:nvGraphicFramePr>
        <p:xfrm>
          <a:off x="5596438" y="1376985"/>
          <a:ext cx="6365899" cy="4937760"/>
        </p:xfrm>
        <a:graphic>
          <a:graphicData uri="http://schemas.openxmlformats.org/drawingml/2006/table">
            <a:tbl>
              <a:tblPr firstRow="1" bandRow="1"/>
              <a:tblGrid>
                <a:gridCol w="548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7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69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№ п/п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Наименование умения 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5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Замер загазованности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5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2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Осмотр СК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5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3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Осмотр устьевой арматуры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5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4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Замена верхних сальниковых уплотнений СУСГ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5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5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Замена манометра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5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6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Смена пробоотборника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5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7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Смена ремней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5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8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Отбор пробы на скважине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5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9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Снятие динамограммы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45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10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Отбивка уровня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45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11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Регулирование ЧРЭП на СУ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45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12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Проверка натяжения ремней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45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13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Запуск/остановка СК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6207234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2" y="-144462"/>
            <a:ext cx="304799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599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866144105" name="TextBox 3"/>
          <p:cNvSpPr txBox="1"/>
          <p:nvPr/>
        </p:nvSpPr>
        <p:spPr bwMode="auto">
          <a:xfrm>
            <a:off x="11683998" y="6417526"/>
            <a:ext cx="431155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17</a:t>
            </a:r>
            <a:endParaRPr/>
          </a:p>
        </p:txBody>
      </p:sp>
      <p:sp>
        <p:nvSpPr>
          <p:cNvPr id="1730984753" name="Прямоугольник: скругленные противолежащие углы 18"/>
          <p:cNvSpPr/>
          <p:nvPr/>
        </p:nvSpPr>
        <p:spPr bwMode="auto">
          <a:xfrm>
            <a:off x="1941285" y="309560"/>
            <a:ext cx="7492464" cy="6620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Профессия «оператор по добыче нефти и газа» </a:t>
            </a:r>
            <a:endParaRPr sz="2000">
              <a:solidFill>
                <a:schemeClr val="bg1"/>
              </a:solidFill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Тренажёр «Установка центробежного насоса» </a:t>
            </a:r>
            <a:endParaRPr/>
          </a:p>
        </p:txBody>
      </p:sp>
      <p:pic>
        <p:nvPicPr>
          <p:cNvPr id="1441553285" name="Рисунок 144155328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685103" y="106527"/>
            <a:ext cx="2277236" cy="1038253"/>
          </a:xfrm>
          <a:prstGeom prst="rect">
            <a:avLst/>
          </a:prstGeom>
        </p:spPr>
      </p:pic>
      <p:pic>
        <p:nvPicPr>
          <p:cNvPr id="1567769074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83919" y="1462261"/>
            <a:ext cx="3659504" cy="4879341"/>
          </a:xfrm>
          <a:prstGeom prst="rect">
            <a:avLst/>
          </a:prstGeom>
        </p:spPr>
      </p:pic>
      <p:graphicFrame>
        <p:nvGraphicFramePr>
          <p:cNvPr id="1314814175" name="Таблица 12"/>
          <p:cNvGraphicFramePr>
            <a:graphicFrameLocks/>
          </p:cNvGraphicFramePr>
          <p:nvPr/>
        </p:nvGraphicFramePr>
        <p:xfrm>
          <a:off x="5176836" y="1462261"/>
          <a:ext cx="6810374" cy="4602480"/>
        </p:xfrm>
        <a:graphic>
          <a:graphicData uri="http://schemas.openxmlformats.org/drawingml/2006/table">
            <a:tbl>
              <a:tblPr firstRow="1" bandRow="1"/>
              <a:tblGrid>
                <a:gridCol w="586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3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276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№ п/п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Отрабатываемые умения 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Осмотр устьевой арматуры 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2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Осмотр станции управления УЭЦН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3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Замена манометра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4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Смена пробоотборника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5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Смена сальниковых уплотнений  линейной задвижки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6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Замена ВУС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7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Замена вентиля под манометром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8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Установка/снятие лубрикатора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9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Установка/снятие штуцера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96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10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Запуск/остановка УЭЦН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11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Регулирование ЧРЭП на СУ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12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Отбор пробы на скважине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3232930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2" y="-144462"/>
            <a:ext cx="304799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599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659049780" name="TextBox 3"/>
          <p:cNvSpPr txBox="1"/>
          <p:nvPr/>
        </p:nvSpPr>
        <p:spPr bwMode="auto">
          <a:xfrm>
            <a:off x="11563348" y="6417526"/>
            <a:ext cx="552885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solidFill>
                  <a:schemeClr val="bg1"/>
                </a:solidFill>
              </a:rPr>
              <a:t>18</a:t>
            </a: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356421825" name="Прямоугольник: скругленные противолежащие углы 18"/>
          <p:cNvSpPr/>
          <p:nvPr/>
        </p:nvSpPr>
        <p:spPr bwMode="auto">
          <a:xfrm>
            <a:off x="1980973" y="291041"/>
            <a:ext cx="7492464" cy="68054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2000"/>
          </a:p>
          <a:p>
            <a:pPr>
              <a:defRPr/>
            </a:pPr>
            <a:endParaRPr lang="ru-RU" sz="2000" b="1" i="0" u="none" strike="noStrike" cap="none" spc="0">
              <a:solidFill>
                <a:srgbClr val="4472C4">
                  <a:lumMod val="50000"/>
                </a:srgbClr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Профессия «оператор по добыче нефти и газа» </a:t>
            </a:r>
            <a:endParaRPr sz="2000" b="1" i="0" u="none" strike="noStrike" cap="none" spc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Тренажёр «Групповая замерная установка»</a:t>
            </a:r>
            <a:endParaRPr sz="2000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sz="2000">
              <a:solidFill>
                <a:schemeClr val="bg1"/>
              </a:solidFill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/>
          </a:p>
        </p:txBody>
      </p:sp>
      <p:pic>
        <p:nvPicPr>
          <p:cNvPr id="1374892773" name="Рисунок 137489277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685103" y="106527"/>
            <a:ext cx="2277236" cy="1038253"/>
          </a:xfrm>
          <a:prstGeom prst="rect">
            <a:avLst/>
          </a:prstGeom>
        </p:spPr>
      </p:pic>
      <p:pic>
        <p:nvPicPr>
          <p:cNvPr id="204554869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4462" y="1508803"/>
            <a:ext cx="5053536" cy="3662762"/>
          </a:xfrm>
          <a:prstGeom prst="rect">
            <a:avLst/>
          </a:prstGeom>
        </p:spPr>
      </p:pic>
      <p:graphicFrame>
        <p:nvGraphicFramePr>
          <p:cNvPr id="1217242885" name="Таблица 7"/>
          <p:cNvGraphicFramePr>
            <a:graphicFrameLocks/>
          </p:cNvGraphicFramePr>
          <p:nvPr/>
        </p:nvGraphicFramePr>
        <p:xfrm>
          <a:off x="5346697" y="1508803"/>
          <a:ext cx="6669086" cy="4725861"/>
        </p:xfrm>
        <a:graphic>
          <a:graphicData uri="http://schemas.openxmlformats.org/drawingml/2006/table">
            <a:tbl>
              <a:tblPr firstRow="1" bandRow="1"/>
              <a:tblGrid>
                <a:gridCol w="629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39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876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№ п/п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Отрабатываемые умения 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96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Замер загазованности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96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2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Осмотр ГЗУ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96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3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Отсечение сепаратора ГЗУ от технологической схемы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96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4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Подключение сепаратора ГЗУ к технологической схеме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96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5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Проведение ручного замера 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96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6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Замена манометра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7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7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Снятие ППК, установка заглушек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81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8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Установка ППК, проверка работоспособности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416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9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Замена обратного клапана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296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10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Включение/отключение вентилятора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296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11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Включение/отключения освещения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296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12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Снижение давления в сепараторе ГЗУ до атмосферного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50362933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2" y="-144462"/>
            <a:ext cx="304799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599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346075234" name="TextBox 3"/>
          <p:cNvSpPr txBox="1"/>
          <p:nvPr/>
        </p:nvSpPr>
        <p:spPr bwMode="auto">
          <a:xfrm>
            <a:off x="11683998" y="6417526"/>
            <a:ext cx="431155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19</a:t>
            </a:r>
            <a:endParaRPr/>
          </a:p>
        </p:txBody>
      </p:sp>
      <p:sp>
        <p:nvSpPr>
          <p:cNvPr id="397290943" name="Прямоугольник: скругленные противолежащие углы 18"/>
          <p:cNvSpPr/>
          <p:nvPr/>
        </p:nvSpPr>
        <p:spPr bwMode="auto">
          <a:xfrm>
            <a:off x="2047874" y="294640"/>
            <a:ext cx="7492464" cy="6620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2000"/>
          </a:p>
          <a:p>
            <a:pPr>
              <a:defRPr/>
            </a:pPr>
            <a:endParaRPr lang="ru-RU" sz="2000" b="1" i="0" u="none" strike="noStrike" cap="none" spc="0">
              <a:solidFill>
                <a:srgbClr val="4472C4">
                  <a:lumMod val="50000"/>
                </a:srgbClr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Профессия «оператор по добыче нефти и газа» </a:t>
            </a:r>
            <a:endParaRPr sz="2000" b="1" i="0" u="none" strike="noStrike" cap="none" spc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Тренажёр «Привод цепной»</a:t>
            </a:r>
            <a:endParaRPr sz="2000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sz="2000">
              <a:solidFill>
                <a:schemeClr val="bg1"/>
              </a:solidFill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/>
          </a:p>
        </p:txBody>
      </p:sp>
      <p:pic>
        <p:nvPicPr>
          <p:cNvPr id="991134705" name="Рисунок 99113470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685103" y="106527"/>
            <a:ext cx="2277236" cy="1038253"/>
          </a:xfrm>
          <a:prstGeom prst="rect">
            <a:avLst/>
          </a:prstGeom>
        </p:spPr>
      </p:pic>
      <p:pic>
        <p:nvPicPr>
          <p:cNvPr id="437120870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31005" y="1198214"/>
            <a:ext cx="3233737" cy="4311649"/>
          </a:xfrm>
          <a:prstGeom prst="rect">
            <a:avLst/>
          </a:prstGeom>
        </p:spPr>
      </p:pic>
      <p:graphicFrame>
        <p:nvGraphicFramePr>
          <p:cNvPr id="980634614" name="Таблица 8"/>
          <p:cNvGraphicFramePr>
            <a:graphicFrameLocks/>
          </p:cNvGraphicFramePr>
          <p:nvPr/>
        </p:nvGraphicFramePr>
        <p:xfrm>
          <a:off x="3768736" y="1198214"/>
          <a:ext cx="8343898" cy="5161077"/>
        </p:xfrm>
        <a:graphic>
          <a:graphicData uri="http://schemas.openxmlformats.org/drawingml/2006/table">
            <a:tbl>
              <a:tblPr firstRow="1" bandRow="1"/>
              <a:tblGrid>
                <a:gridCol w="723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88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№ п/п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Отрабатываемые умения 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70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Осмотр ПЦ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70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2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Осмотр устьевой арматуры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70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3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Замена верхних сальниковых уплотнений СУСГ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70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4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Замена манометра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70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5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Смена ремней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70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6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Проверка натяжения ремней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70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7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Смена пробоотборника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70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8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Отбор пробы на скважине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70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9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Замена ВУС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484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10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Опрессовка ШГН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484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11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Снятие динамограммы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484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12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Отбивка уровня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484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13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Ревизия СКЖ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470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14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Запуск/остановка ПЦ ( проверка самозапуска)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8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ru-RU" sz="1800"/>
          </a:p>
        </p:txBody>
      </p:sp>
      <p:sp>
        <p:nvSpPr>
          <p:cNvPr id="4" name="TextBox 3"/>
          <p:cNvSpPr txBox="1"/>
          <p:nvPr/>
        </p:nvSpPr>
        <p:spPr bwMode="auto">
          <a:xfrm>
            <a:off x="11803158" y="6417528"/>
            <a:ext cx="309119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fld id="{E1548F97-6F98-4293-A2F0-B2047CBAB58F}" type="slidenum">
              <a:rPr lang="ru-RU">
                <a:solidFill>
                  <a:schemeClr val="bg1"/>
                </a:solidFill>
              </a:rPr>
              <a:t>2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6" name="Прямоугольник: скругленные противолежащие углы 5"/>
          <p:cNvSpPr/>
          <p:nvPr/>
        </p:nvSpPr>
        <p:spPr bwMode="auto">
          <a:xfrm>
            <a:off x="2266936" y="305540"/>
            <a:ext cx="8127948" cy="90779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«Центр подготовки кадров  - Татнефть»</a:t>
            </a:r>
            <a:endParaRPr>
              <a:latin typeface="Times New Roman"/>
              <a:cs typeface="Times New Roman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 l="2719" t="7407" b="4787"/>
          <a:stretch/>
        </p:blipFill>
        <p:spPr bwMode="auto">
          <a:xfrm>
            <a:off x="5308482" y="1976718"/>
            <a:ext cx="6649057" cy="3404212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8" name="Picture 4" descr="DSC04973"/>
          <p:cNvPicPr>
            <a:picLocks noChangeAspect="1" noChangeArrowheads="1"/>
          </p:cNvPicPr>
          <p:nvPr/>
        </p:nvPicPr>
        <p:blipFill>
          <a:blip r:embed="rId3"/>
          <a:srcRect l="16405" t="34909" r="16405" b="5905"/>
          <a:stretch/>
        </p:blipFill>
        <p:spPr bwMode="auto">
          <a:xfrm>
            <a:off x="296863" y="1844830"/>
            <a:ext cx="4802675" cy="2772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 bwMode="auto">
          <a:xfrm flipH="1">
            <a:off x="296858" y="5457827"/>
            <a:ext cx="11357277" cy="8537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Обеспечение современного общества высококвалифицированными кадрами</a:t>
            </a:r>
            <a:endParaRPr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defRPr/>
            </a:pPr>
            <a:r>
              <a:rPr lang="ru-RU" sz="200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путем совершенствования форм и методов обучения, </a:t>
            </a:r>
            <a:r>
              <a:rPr lang="ru-RU" sz="2000">
                <a:solidFill>
                  <a:schemeClr val="tx1"/>
                </a:solidFill>
                <a:latin typeface="Arial"/>
                <a:cs typeface="Arial"/>
              </a:rPr>
              <a:t>с учётом</a:t>
            </a:r>
            <a:r>
              <a:rPr lang="ru-RU" sz="200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потребности организаций</a:t>
            </a:r>
            <a:r>
              <a:rPr lang="ru-RU" sz="2400">
                <a:solidFill>
                  <a:schemeClr val="bg2">
                    <a:lumMod val="25000"/>
                  </a:schemeClr>
                </a:solidFill>
              </a:rPr>
              <a:t>.</a:t>
            </a:r>
            <a:endParaRPr/>
          </a:p>
          <a:p>
            <a:pPr algn="just">
              <a:defRPr/>
            </a:pPr>
            <a:endParaRPr lang="ru-RU" sz="6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8274109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2" y="-144462"/>
            <a:ext cx="304799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599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981166171" name="TextBox 3"/>
          <p:cNvSpPr txBox="1"/>
          <p:nvPr/>
        </p:nvSpPr>
        <p:spPr bwMode="auto">
          <a:xfrm>
            <a:off x="11563348" y="6417526"/>
            <a:ext cx="553605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solidFill>
                  <a:schemeClr val="bg1"/>
                </a:solidFill>
              </a:rPr>
              <a:t>20</a:t>
            </a: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497911132" name="Прямоугольник: скругленные противолежащие углы 18"/>
          <p:cNvSpPr/>
          <p:nvPr/>
        </p:nvSpPr>
        <p:spPr bwMode="auto">
          <a:xfrm>
            <a:off x="2022659" y="309560"/>
            <a:ext cx="7609527" cy="6620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2000"/>
          </a:p>
          <a:p>
            <a:pPr>
              <a:defRPr/>
            </a:pPr>
            <a:endParaRPr lang="ru-RU" sz="2000" b="1" i="0" u="none" strike="noStrike" cap="none" spc="0">
              <a:solidFill>
                <a:srgbClr val="4472C4">
                  <a:lumMod val="50000"/>
                </a:srgbClr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Профессия «оператор по добыче нефти и газа» </a:t>
            </a:r>
            <a:endParaRPr sz="2000" b="1" i="0" u="none" strike="noStrike" cap="none" spc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Тренажёр «Дозаторная установка»</a:t>
            </a:r>
            <a:endParaRPr sz="2000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sz="2000">
              <a:solidFill>
                <a:schemeClr val="bg1"/>
              </a:solidFill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/>
          </a:p>
        </p:txBody>
      </p:sp>
      <p:pic>
        <p:nvPicPr>
          <p:cNvPr id="1215229291" name="Рисунок 121522929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685103" y="106527"/>
            <a:ext cx="2277236" cy="1038253"/>
          </a:xfrm>
          <a:prstGeom prst="rect">
            <a:avLst/>
          </a:prstGeom>
        </p:spPr>
      </p:pic>
      <p:pic>
        <p:nvPicPr>
          <p:cNvPr id="1803956478" name="Рисунок 2"/>
          <p:cNvPicPr>
            <a:picLocks noChangeAspect="1"/>
          </p:cNvPicPr>
          <p:nvPr/>
        </p:nvPicPr>
        <p:blipFill>
          <a:blip r:embed="rId3"/>
          <a:srcRect t="9502" b="8777"/>
          <a:stretch/>
        </p:blipFill>
        <p:spPr bwMode="auto">
          <a:xfrm>
            <a:off x="179226" y="1800225"/>
            <a:ext cx="3792697" cy="4132516"/>
          </a:xfrm>
          <a:prstGeom prst="rect">
            <a:avLst/>
          </a:prstGeom>
        </p:spPr>
      </p:pic>
      <p:graphicFrame>
        <p:nvGraphicFramePr>
          <p:cNvPr id="951882905" name="Таблица 12"/>
          <p:cNvGraphicFramePr>
            <a:graphicFrameLocks/>
          </p:cNvGraphicFramePr>
          <p:nvPr/>
        </p:nvGraphicFramePr>
        <p:xfrm>
          <a:off x="4354512" y="1818954"/>
          <a:ext cx="7461248" cy="3499466"/>
        </p:xfrm>
        <a:graphic>
          <a:graphicData uri="http://schemas.openxmlformats.org/drawingml/2006/table">
            <a:tbl>
              <a:tblPr firstRow="1" bandRow="1"/>
              <a:tblGrid>
                <a:gridCol w="670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0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194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№ п/п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Отрабатываемые умения 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02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Осмотр дозаторной установки (ДУ)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02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2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Опрессовка насоса дозатора (НД)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02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3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Регулировка подачи ДУ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02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4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Замена манометра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02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5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Замена вентиля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02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6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Замена сальниковых уплотнений штока гидроцилиндра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02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7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Чистка клапанного узла гидроцилиндра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02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8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Чистка фильтра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02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9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Запуск/остановка насоса дозатора (НД)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73248172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2" y="-144462"/>
            <a:ext cx="304799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599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444013801" name="TextBox 3"/>
          <p:cNvSpPr txBox="1"/>
          <p:nvPr/>
        </p:nvSpPr>
        <p:spPr bwMode="auto">
          <a:xfrm>
            <a:off x="11683998" y="6417526"/>
            <a:ext cx="431155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21</a:t>
            </a:r>
            <a:endParaRPr/>
          </a:p>
        </p:txBody>
      </p:sp>
      <p:sp>
        <p:nvSpPr>
          <p:cNvPr id="466170377" name="Прямоугольник: скругленные противолежащие углы 18"/>
          <p:cNvSpPr/>
          <p:nvPr/>
        </p:nvSpPr>
        <p:spPr bwMode="auto">
          <a:xfrm>
            <a:off x="1994202" y="309560"/>
            <a:ext cx="7492464" cy="6620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2000"/>
          </a:p>
          <a:p>
            <a:pPr>
              <a:defRPr/>
            </a:pPr>
            <a:endParaRPr lang="ru-RU" sz="2000" b="1" i="0" u="none" strike="noStrike" cap="none" spc="0">
              <a:solidFill>
                <a:srgbClr val="4472C4">
                  <a:lumMod val="50000"/>
                </a:srgbClr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Профессия «оператор по добыче нефти и газа» </a:t>
            </a:r>
            <a:endParaRPr sz="2000" b="1" i="0" u="none" strike="noStrike" cap="none" spc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Тренажёр «Дожимная насосная станция»</a:t>
            </a:r>
            <a:endParaRPr sz="2000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sz="2000">
              <a:solidFill>
                <a:schemeClr val="bg1"/>
              </a:solidFill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/>
          </a:p>
        </p:txBody>
      </p:sp>
      <p:pic>
        <p:nvPicPr>
          <p:cNvPr id="1770858650" name="Рисунок 177085864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685103" y="106527"/>
            <a:ext cx="2277236" cy="1038253"/>
          </a:xfrm>
          <a:prstGeom prst="rect">
            <a:avLst/>
          </a:prstGeom>
        </p:spPr>
      </p:pic>
      <p:pic>
        <p:nvPicPr>
          <p:cNvPr id="1104244031" name="Рисунок 2"/>
          <p:cNvPicPr>
            <a:picLocks noChangeAspect="1"/>
          </p:cNvPicPr>
          <p:nvPr/>
        </p:nvPicPr>
        <p:blipFill>
          <a:blip r:embed="rId3"/>
          <a:srcRect t="7766"/>
          <a:stretch/>
        </p:blipFill>
        <p:spPr bwMode="auto">
          <a:xfrm>
            <a:off x="807259" y="1395200"/>
            <a:ext cx="3173636" cy="3902902"/>
          </a:xfrm>
          <a:prstGeom prst="rect">
            <a:avLst/>
          </a:prstGeom>
        </p:spPr>
      </p:pic>
      <p:graphicFrame>
        <p:nvGraphicFramePr>
          <p:cNvPr id="901182938" name="Таблица 7"/>
          <p:cNvGraphicFramePr>
            <a:graphicFrameLocks/>
          </p:cNvGraphicFramePr>
          <p:nvPr/>
        </p:nvGraphicFramePr>
        <p:xfrm>
          <a:off x="4408494" y="1395200"/>
          <a:ext cx="7489822" cy="4602480"/>
        </p:xfrm>
        <a:graphic>
          <a:graphicData uri="http://schemas.openxmlformats.org/drawingml/2006/table">
            <a:tbl>
              <a:tblPr firstRow="1" bandRow="1"/>
              <a:tblGrid>
                <a:gridCol w="6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4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603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№ п/п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Отрабатываемые умения 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38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Замер загазованности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38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2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Осмотр оборудования ДНС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38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3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Замена вентиля под манометром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38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4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Замена манометра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38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5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Замена сальниковых уплотнений задвижки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38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6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Осмотр, контроль параметров работы насосного агрегата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31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7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Чистка фильтра на приеме насоса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138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8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Ревизия обратного клапана 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138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9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Установка/снятие межфланцевых заглушек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138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10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Безопасное обращение с первичными средствами пожаротушения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138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11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Снижение давления в насосе до атмосферного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138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12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Запуск /остановка насосного агрегата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1420025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2" y="-144462"/>
            <a:ext cx="304799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599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257028723" name="TextBox 3"/>
          <p:cNvSpPr txBox="1"/>
          <p:nvPr/>
        </p:nvSpPr>
        <p:spPr bwMode="auto">
          <a:xfrm>
            <a:off x="11683998" y="6417526"/>
            <a:ext cx="431155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22</a:t>
            </a:r>
            <a:endParaRPr/>
          </a:p>
        </p:txBody>
      </p:sp>
      <p:sp>
        <p:nvSpPr>
          <p:cNvPr id="1163781917" name="Прямоугольник: скругленные противолежащие углы 18"/>
          <p:cNvSpPr/>
          <p:nvPr/>
        </p:nvSpPr>
        <p:spPr bwMode="auto">
          <a:xfrm>
            <a:off x="1928056" y="282534"/>
            <a:ext cx="7492464" cy="6620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2000"/>
          </a:p>
          <a:p>
            <a:pPr>
              <a:defRPr/>
            </a:pPr>
            <a:endParaRPr lang="ru-RU" sz="2000" b="1" i="0" u="none" strike="noStrike" cap="none" spc="0">
              <a:solidFill>
                <a:srgbClr val="4472C4">
                  <a:lumMod val="50000"/>
                </a:srgbClr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Профессия «машинист крана-манипулятора» </a:t>
            </a:r>
            <a:endParaRPr sz="2000" b="1" i="0" u="none" strike="noStrike" cap="none" spc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Тренажёр «Кран-манипулятор»</a:t>
            </a:r>
            <a:endParaRPr sz="2000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sz="2000">
              <a:solidFill>
                <a:schemeClr val="bg1"/>
              </a:solidFill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/>
          </a:p>
        </p:txBody>
      </p:sp>
      <p:pic>
        <p:nvPicPr>
          <p:cNvPr id="218642099" name="Рисунок 21864209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685103" y="106527"/>
            <a:ext cx="2277236" cy="1038253"/>
          </a:xfrm>
          <a:prstGeom prst="rect">
            <a:avLst/>
          </a:prstGeom>
        </p:spPr>
      </p:pic>
      <p:pic>
        <p:nvPicPr>
          <p:cNvPr id="1743966877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4462" y="1144782"/>
            <a:ext cx="4667109" cy="3500332"/>
          </a:xfrm>
          <a:prstGeom prst="rect">
            <a:avLst/>
          </a:prstGeom>
        </p:spPr>
      </p:pic>
      <p:graphicFrame>
        <p:nvGraphicFramePr>
          <p:cNvPr id="356314177" name="Таблица 10"/>
          <p:cNvGraphicFramePr>
            <a:graphicFrameLocks/>
          </p:cNvGraphicFramePr>
          <p:nvPr/>
        </p:nvGraphicFramePr>
        <p:xfrm>
          <a:off x="4914900" y="1173599"/>
          <a:ext cx="7099064" cy="5132820"/>
        </p:xfrm>
        <a:graphic>
          <a:graphicData uri="http://schemas.openxmlformats.org/drawingml/2006/table">
            <a:tbl>
              <a:tblPr firstRow="1" bandRow="1"/>
              <a:tblGrid>
                <a:gridCol w="654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4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3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№ п/п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Отрабатываемые умения 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74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Определение массы груза</a:t>
                      </a:r>
                      <a:endParaRPr lang="ru-RU" sz="1600">
                        <a:solidFill>
                          <a:schemeClr val="dk1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3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2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Подбор соответствующих по массе и характеру груза грузозахватных приспособлений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74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3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Осмотр и выбраковка грузозахватных приспособлений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3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4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Применение грузозахватных приспособлений, инструментов и инвентаря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74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5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Понимание подаваемых стропальщиком сигналов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74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6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Управление краном-манипулятором при перемещении грузов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74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7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Производство складирования грузов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74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8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Работы по закреплению и расстроповке грузов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93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9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Взаимодействие с машинистом (оператором) подъёмного сооружения при перемещении, кантовке грузов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93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10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Ежесменное техническое обслуживание крана-манипулятора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174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11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Определение неисправности в работе крана-манипулятора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2554551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2" y="-144462"/>
            <a:ext cx="304799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599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996841710" name="TextBox 3"/>
          <p:cNvSpPr txBox="1"/>
          <p:nvPr/>
        </p:nvSpPr>
        <p:spPr bwMode="auto">
          <a:xfrm>
            <a:off x="11683998" y="6417526"/>
            <a:ext cx="431155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23</a:t>
            </a:r>
            <a:endParaRPr/>
          </a:p>
        </p:txBody>
      </p:sp>
      <p:sp>
        <p:nvSpPr>
          <p:cNvPr id="158563340" name="Прямоугольник: скругленные противолежащие углы 18"/>
          <p:cNvSpPr/>
          <p:nvPr/>
        </p:nvSpPr>
        <p:spPr bwMode="auto">
          <a:xfrm>
            <a:off x="2113264" y="294640"/>
            <a:ext cx="7492464" cy="6620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200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400" b="1" i="0" u="none" strike="noStrike" cap="none" spc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8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Профессия «оператор по поддержанию пластового давления»</a:t>
            </a:r>
            <a:endParaRPr sz="1800" b="1" i="0" u="none" strike="noStrike" cap="none" spc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18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Тренажёр «ЦНС, блок-гребёнка, нагнетательная скважина»</a:t>
            </a:r>
            <a:endParaRPr sz="1800">
              <a:solidFill>
                <a:schemeClr val="bg1"/>
              </a:solidFill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/>
          </a:p>
        </p:txBody>
      </p:sp>
      <p:pic>
        <p:nvPicPr>
          <p:cNvPr id="961079278" name="Рисунок 96107927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685103" y="106527"/>
            <a:ext cx="2277236" cy="1038253"/>
          </a:xfrm>
          <a:prstGeom prst="rect">
            <a:avLst/>
          </a:prstGeom>
        </p:spPr>
      </p:pic>
      <p:pic>
        <p:nvPicPr>
          <p:cNvPr id="1671166299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1475" y="1276650"/>
            <a:ext cx="4934841" cy="3799530"/>
          </a:xfrm>
          <a:prstGeom prst="rect">
            <a:avLst/>
          </a:prstGeom>
        </p:spPr>
      </p:pic>
      <p:graphicFrame>
        <p:nvGraphicFramePr>
          <p:cNvPr id="2074902442" name="Таблица 7"/>
          <p:cNvGraphicFramePr>
            <a:graphicFrameLocks/>
          </p:cNvGraphicFramePr>
          <p:nvPr/>
        </p:nvGraphicFramePr>
        <p:xfrm>
          <a:off x="5500687" y="1276650"/>
          <a:ext cx="6529384" cy="4827294"/>
        </p:xfrm>
        <a:graphic>
          <a:graphicData uri="http://schemas.openxmlformats.org/drawingml/2006/table">
            <a:tbl>
              <a:tblPr firstRow="1" bandRow="1"/>
              <a:tblGrid>
                <a:gridCol w="602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7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818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№ п/п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Наименование умения 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18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1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5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Замер загазованности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18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2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5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Осмотр оборудования КНС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18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3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Замена технического манометра на БГ 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18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4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5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Замена пробоотборного вентиля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18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5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5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Осмотр оборудования БГ (ВРП)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18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6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5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Осмотр, контроль параметров работы насосного агрегата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18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7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5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Отбор пробы на ТВЧ и содержание нефтепродуктов 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18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8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Замена запорной арматуры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18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9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Отсечение/подключение насосного агрегата к технологической схеме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18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10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Чистка фильтра насоса на приеме 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18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11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Ревизия клапанов насосного агрегата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18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12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Снятие/установка стационарного расходомера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18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13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Запуск/остановка насосного агрегата 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18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14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5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Осмотр нагнетательной арматуры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18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15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5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Снятие/установка штуцера в запорной арматуре ЗДШ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18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16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50">
                          <a:solidFill>
                            <a:schemeClr val="tx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Замена герметизирующего кольца во фланцевых соединениях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18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17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50">
                          <a:latin typeface="Times New Roman"/>
                          <a:cs typeface="Times New Roman"/>
                        </a:rPr>
                        <a:t>Снятие/установка обратного клапана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8660805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2" y="-144462"/>
            <a:ext cx="304799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599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552701280" name="TextBox 3"/>
          <p:cNvSpPr txBox="1"/>
          <p:nvPr/>
        </p:nvSpPr>
        <p:spPr bwMode="auto">
          <a:xfrm>
            <a:off x="11683998" y="6417526"/>
            <a:ext cx="431155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24</a:t>
            </a:r>
            <a:endParaRPr/>
          </a:p>
        </p:txBody>
      </p:sp>
      <p:sp>
        <p:nvSpPr>
          <p:cNvPr id="833313804" name="Прямоугольник: скругленные противолежащие углы 18"/>
          <p:cNvSpPr/>
          <p:nvPr/>
        </p:nvSpPr>
        <p:spPr bwMode="auto">
          <a:xfrm>
            <a:off x="2033889" y="294640"/>
            <a:ext cx="7492464" cy="6620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2000"/>
          </a:p>
          <a:p>
            <a:pPr>
              <a:defRPr/>
            </a:pPr>
            <a:endParaRPr lang="ru-RU" sz="2000" b="1" i="0" u="none" strike="noStrike" cap="none" spc="0">
              <a:solidFill>
                <a:srgbClr val="4472C4">
                  <a:lumMod val="50000"/>
                </a:srgbClr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Профессия «оператор ОиОУ», «оператор товарный» </a:t>
            </a:r>
            <a:endParaRPr sz="2000" b="1" i="0" u="none" strike="noStrike" cap="none" spc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Тренажёр «Установка подготовки и перекачки нефти»</a:t>
            </a:r>
            <a:endParaRPr sz="2000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sz="2000">
              <a:solidFill>
                <a:schemeClr val="bg1"/>
              </a:solidFill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/>
          </a:p>
        </p:txBody>
      </p:sp>
      <p:pic>
        <p:nvPicPr>
          <p:cNvPr id="53082233" name="Рисунок 5308223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685103" y="106527"/>
            <a:ext cx="2277236" cy="1038253"/>
          </a:xfrm>
          <a:prstGeom prst="rect">
            <a:avLst/>
          </a:prstGeom>
        </p:spPr>
      </p:pic>
      <p:pic>
        <p:nvPicPr>
          <p:cNvPr id="1622966226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4462" y="1144782"/>
            <a:ext cx="4368036" cy="3274263"/>
          </a:xfrm>
          <a:prstGeom prst="rect">
            <a:avLst/>
          </a:prstGeom>
        </p:spPr>
      </p:pic>
      <p:graphicFrame>
        <p:nvGraphicFramePr>
          <p:cNvPr id="1334264350" name="Таблица 4"/>
          <p:cNvGraphicFramePr>
            <a:graphicFrameLocks/>
          </p:cNvGraphicFramePr>
          <p:nvPr/>
        </p:nvGraphicFramePr>
        <p:xfrm>
          <a:off x="4635990" y="1163637"/>
          <a:ext cx="7476645" cy="5294163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6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493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№ п/п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Наименование умения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20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 Внешний осмотр технологических трубопроводов обезвоживающей, обессоливающей и  стабилизационной установок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20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 Внешний осмотр запорной, запорно-регулирующей арматуры обезвоживающей, обессоливающей и стабилизационной установок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20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 Внешний осмотр  сосудов обезвоживающей, обессоливающей и стабилизационной установок, работающих под давлением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93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 Внешний осмотр и снятие показаний контрольно-измерительных приборов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93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 Внешний осмотр факельных систем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18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 Подготовка/добавление раствора химического реагента в ёмкости при помощи дозировочного насоса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93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 Отбор пробы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93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 Регулировка расхода пресной воды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493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 Контроль показаний контрольно-измерительных приборов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493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 Эксплуатация запорно-регулирующей арматуры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618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 Опорожнение аппаратов обезвоживающей, обессоливающей и стабилизационной установок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618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 Разгерметизация ёмкостей, аппаратов обезвоживающей, обессоливающей и стабилизационной установок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880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 Регулировка параметров технологического процесса обезвоживания, обессоливания и стабилизации нефти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493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 Расчёт количества и концентрации химического реагента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493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 Управление работой технологических аппаратов и оборудования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493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 Контроль состояния воздушной среды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493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17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 Контроль насосных и компрессорных агрегатов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5928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u="none" strike="noStrike">
                          <a:latin typeface="Times New Roman"/>
                          <a:cs typeface="Times New Roman"/>
                        </a:rPr>
                        <a:t> Осмотр и определение дефектов, эксплуатация насосных и компрессорных агрегатов, печей-подогревателей, теплообменников, защитного заземления металлоконструкций установок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094" marR="7094" marT="7094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0676129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2" y="-144462"/>
            <a:ext cx="304799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599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262042181" name="TextBox 3"/>
          <p:cNvSpPr txBox="1"/>
          <p:nvPr/>
        </p:nvSpPr>
        <p:spPr bwMode="auto">
          <a:xfrm>
            <a:off x="11683998" y="6417526"/>
            <a:ext cx="431155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25</a:t>
            </a:r>
            <a:endParaRPr/>
          </a:p>
        </p:txBody>
      </p:sp>
      <p:sp>
        <p:nvSpPr>
          <p:cNvPr id="1713746062" name="Прямоугольник: скругленные противолежащие углы 18"/>
          <p:cNvSpPr/>
          <p:nvPr/>
        </p:nvSpPr>
        <p:spPr bwMode="auto">
          <a:xfrm>
            <a:off x="2060348" y="282534"/>
            <a:ext cx="7492464" cy="6620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1800">
              <a:solidFill>
                <a:schemeClr val="bg1"/>
              </a:solidFill>
            </a:endParaRPr>
          </a:p>
          <a:p>
            <a:pPr>
              <a:defRPr/>
            </a:pPr>
            <a:endParaRPr lang="ru-RU" sz="1800" b="1" i="0" u="none" strike="noStrike" cap="none" spc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18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Профессия «оператор пульта управления в ДНГ, ППД и ППН»</a:t>
            </a:r>
            <a:endParaRPr lang="ru-RU" sz="1800" b="1" i="0" u="none" strike="noStrike" cap="none" spc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18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Тренажёр «Диспетчерский пульт управления»</a:t>
            </a:r>
            <a:endParaRPr sz="1800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sz="2000">
              <a:solidFill>
                <a:schemeClr val="bg1"/>
              </a:solidFill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/>
          </a:p>
        </p:txBody>
      </p:sp>
      <p:pic>
        <p:nvPicPr>
          <p:cNvPr id="895822002" name="Рисунок 89582200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685103" y="106527"/>
            <a:ext cx="2277236" cy="1038253"/>
          </a:xfrm>
          <a:prstGeom prst="rect">
            <a:avLst/>
          </a:prstGeom>
        </p:spPr>
      </p:pic>
      <p:pic>
        <p:nvPicPr>
          <p:cNvPr id="1897857701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4462" y="1353608"/>
            <a:ext cx="4485233" cy="3363924"/>
          </a:xfrm>
          <a:prstGeom prst="rect">
            <a:avLst/>
          </a:prstGeom>
        </p:spPr>
      </p:pic>
      <p:graphicFrame>
        <p:nvGraphicFramePr>
          <p:cNvPr id="29951317" name="Таблица 7"/>
          <p:cNvGraphicFramePr>
            <a:graphicFrameLocks/>
          </p:cNvGraphicFramePr>
          <p:nvPr/>
        </p:nvGraphicFramePr>
        <p:xfrm>
          <a:off x="4754841" y="1353608"/>
          <a:ext cx="7299086" cy="4267200"/>
        </p:xfrm>
        <a:graphic>
          <a:graphicData uri="http://schemas.openxmlformats.org/drawingml/2006/table">
            <a:tbl>
              <a:tblPr firstRow="1" bandRow="1"/>
              <a:tblGrid>
                <a:gridCol w="595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3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28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>
                          <a:latin typeface="Times New Roman"/>
                          <a:cs typeface="Times New Roman"/>
                        </a:rPr>
                        <a:t>№ п/п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>
                          <a:latin typeface="Times New Roman"/>
                          <a:cs typeface="Times New Roman"/>
                        </a:rPr>
                        <a:t>Наименование умения 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28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>
                          <a:latin typeface="Times New Roman"/>
                          <a:cs typeface="Times New Roman"/>
                        </a:rPr>
                        <a:t>1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Контроль за технологическим процессом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28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>
                          <a:latin typeface="Times New Roman"/>
                          <a:cs typeface="Times New Roman"/>
                        </a:rPr>
                        <a:t>2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Дистанционное управление технологическим процессом</a:t>
                      </a:r>
                      <a:endParaRPr lang="ru-RU" sz="1400">
                        <a:latin typeface="Times New Roman"/>
                        <a:cs typeface="Times New Roman"/>
                      </a:endParaRPr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28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>
                          <a:latin typeface="Times New Roman"/>
                          <a:cs typeface="Times New Roman"/>
                        </a:rPr>
                        <a:t>3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Прием и передача по смене информации о состоянии объектов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28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>
                          <a:latin typeface="Times New Roman"/>
                          <a:cs typeface="Times New Roman"/>
                        </a:rPr>
                        <a:t>4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Действие в аварийных ситуациях работы технологического оборудования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28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>
                          <a:latin typeface="Times New Roman"/>
                          <a:cs typeface="Times New Roman"/>
                        </a:rPr>
                        <a:t>5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Доведение заявок до сервисных организаций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28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>
                          <a:latin typeface="Times New Roman"/>
                          <a:cs typeface="Times New Roman"/>
                        </a:rPr>
                        <a:t>6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Контроль выполнения норм закачки воды по насосным агрегатам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28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>
                          <a:latin typeface="Times New Roman"/>
                          <a:cs typeface="Times New Roman"/>
                        </a:rPr>
                        <a:t>7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Контроль безаварийной эксплуатации программного комплекса «СМАРТ» 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28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>
                          <a:latin typeface="Times New Roman"/>
                          <a:cs typeface="Times New Roman"/>
                        </a:rPr>
                        <a:t>8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Внесение информации о простоях по скважинам, агрегатам и КНС в «АРМИТС»</a:t>
                      </a:r>
                      <a:endParaRPr lang="ru-RU" sz="1400">
                        <a:latin typeface="Times New Roman"/>
                        <a:cs typeface="Times New Roman"/>
                      </a:endParaRPr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28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>
                          <a:latin typeface="Times New Roman"/>
                          <a:cs typeface="Times New Roman"/>
                        </a:rPr>
                        <a:t>9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Внесение показаний суточных объемов добычи и закачки в «АРМИТС»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128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>
                          <a:latin typeface="Times New Roman"/>
                          <a:cs typeface="Times New Roman"/>
                        </a:rPr>
                        <a:t>10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Составление сводок цеха ПРС и сервисных организаций по работам</a:t>
                      </a:r>
                      <a:endParaRPr lang="ru-RU" sz="1400">
                        <a:latin typeface="Times New Roman"/>
                        <a:cs typeface="Times New Roman"/>
                      </a:endParaRPr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128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>
                          <a:latin typeface="Times New Roman"/>
                          <a:cs typeface="Times New Roman"/>
                        </a:rPr>
                        <a:t>11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Контроль работы действующего фонда нагнетательных скважин через пульт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128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>
                          <a:latin typeface="Times New Roman"/>
                          <a:cs typeface="Times New Roman"/>
                        </a:rPr>
                        <a:t>12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Передача заявок сервисным организациям, контроль и регистрация</a:t>
                      </a:r>
                      <a:endParaRPr lang="ru-RU" sz="1400">
                        <a:latin typeface="Times New Roman"/>
                        <a:cs typeface="Times New Roman"/>
                      </a:endParaRPr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128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>
                          <a:latin typeface="Times New Roman"/>
                          <a:cs typeface="Times New Roman"/>
                        </a:rPr>
                        <a:t>13</a:t>
                      </a:r>
                      <a:endParaRPr/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Отправка заявок по факсимильной связи (сдача под охрану )</a:t>
                      </a:r>
                      <a:endParaRPr lang="ru-RU" sz="1400">
                        <a:latin typeface="Times New Roman"/>
                        <a:cs typeface="Times New Roman"/>
                      </a:endParaRPr>
                    </a:p>
                  </a:txBody>
                  <a:tcPr marL="68580" marR="68580" anchor="ctr">
                    <a:lnL w="12699" algn="ctr">
                      <a:solidFill>
                        <a:sysClr val="windowText" lastClr="000000"/>
                      </a:solidFill>
                    </a:lnL>
                    <a:lnR w="12699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ysClr val="windowText" lastClr="000000"/>
                      </a:solidFill>
                    </a:lnT>
                    <a:lnB w="12699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0376776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2" y="-144462"/>
            <a:ext cx="304799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599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926636796" name="TextBox 3"/>
          <p:cNvSpPr txBox="1"/>
          <p:nvPr/>
        </p:nvSpPr>
        <p:spPr bwMode="auto">
          <a:xfrm>
            <a:off x="11683998" y="6417526"/>
            <a:ext cx="432235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26</a:t>
            </a:r>
            <a:endParaRPr/>
          </a:p>
        </p:txBody>
      </p:sp>
      <p:sp>
        <p:nvSpPr>
          <p:cNvPr id="1585384163" name="Прямоугольник: скругленные противолежащие углы 18"/>
          <p:cNvSpPr/>
          <p:nvPr/>
        </p:nvSpPr>
        <p:spPr bwMode="auto">
          <a:xfrm>
            <a:off x="2192639" y="309560"/>
            <a:ext cx="7492464" cy="6620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2000"/>
          </a:p>
          <a:p>
            <a:pPr>
              <a:defRPr/>
            </a:pPr>
            <a:endParaRPr lang="ru-RU" sz="2000" b="1" i="0" u="none" strike="noStrike" cap="none" spc="0">
              <a:solidFill>
                <a:srgbClr val="4472C4">
                  <a:lumMod val="50000"/>
                </a:srgbClr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2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Перечень смежных профессий, реализуемых на </a:t>
            </a:r>
            <a:endParaRPr sz="2200" b="1" i="0" u="none" strike="noStrike" cap="none" spc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2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«Фабрике процессов полного цикла»</a:t>
            </a:r>
            <a:endParaRPr sz="2200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sz="2000">
              <a:solidFill>
                <a:schemeClr val="bg1"/>
              </a:solidFill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/>
          </a:p>
        </p:txBody>
      </p:sp>
      <p:pic>
        <p:nvPicPr>
          <p:cNvPr id="59130672" name="Рисунок 5913067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685103" y="106527"/>
            <a:ext cx="2277236" cy="1038253"/>
          </a:xfrm>
          <a:prstGeom prst="rect">
            <a:avLst/>
          </a:prstGeom>
        </p:spPr>
      </p:pic>
      <p:pic>
        <p:nvPicPr>
          <p:cNvPr id="93188930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6626" y="1618112"/>
            <a:ext cx="3389560" cy="2198440"/>
          </a:xfrm>
          <a:prstGeom prst="rect">
            <a:avLst/>
          </a:prstGeom>
        </p:spPr>
      </p:pic>
      <p:pic>
        <p:nvPicPr>
          <p:cNvPr id="2065746194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96626" y="4017452"/>
            <a:ext cx="3389560" cy="1806097"/>
          </a:xfrm>
          <a:prstGeom prst="rect">
            <a:avLst/>
          </a:prstGeom>
        </p:spPr>
      </p:pic>
      <p:graphicFrame>
        <p:nvGraphicFramePr>
          <p:cNvPr id="722459264" name="Таблица 1"/>
          <p:cNvGraphicFramePr>
            <a:graphicFrameLocks/>
          </p:cNvGraphicFramePr>
          <p:nvPr/>
        </p:nvGraphicFramePr>
        <p:xfrm>
          <a:off x="4043362" y="1618112"/>
          <a:ext cx="8015287" cy="4480495"/>
        </p:xfrm>
        <a:graphic>
          <a:graphicData uri="http://schemas.openxmlformats.org/drawingml/2006/table">
            <a:tbl>
              <a:tblPr/>
              <a:tblGrid>
                <a:gridCol w="426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7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6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578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u="none" strike="noStrike">
                          <a:latin typeface="Times New Roman"/>
                          <a:cs typeface="Times New Roman"/>
                        </a:rPr>
                        <a:t>№ п/п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u="none" strike="noStrike">
                          <a:latin typeface="Times New Roman"/>
                          <a:cs typeface="Times New Roman"/>
                        </a:rPr>
                        <a:t>Профессия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u="none" strike="noStrike">
                          <a:latin typeface="Times New Roman"/>
                          <a:cs typeface="Times New Roman"/>
                        </a:rPr>
                        <a:t>Количество отрабатываемых умений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52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>
                          <a:latin typeface="Times New Roman"/>
                          <a:cs typeface="Times New Roman"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u="none" strike="noStrike">
                          <a:latin typeface="Times New Roman"/>
                          <a:cs typeface="Times New Roman"/>
                        </a:rPr>
                        <a:t> Стропальщик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14</a:t>
                      </a:r>
                      <a:endParaRPr/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03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>
                          <a:latin typeface="Times New Roman"/>
                          <a:cs typeface="Times New Roman"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u="none" strike="noStrike">
                          <a:latin typeface="Times New Roman"/>
                          <a:cs typeface="Times New Roman"/>
                        </a:rPr>
                        <a:t> Слесарь-ремонтник (по ремонту нефтепромыслового оборудования)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56</a:t>
                      </a:r>
                      <a:endParaRPr/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03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>
                          <a:latin typeface="Times New Roman"/>
                          <a:cs typeface="Times New Roman"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u="none" strike="noStrike">
                          <a:latin typeface="Times New Roman"/>
                          <a:cs typeface="Times New Roman"/>
                        </a:rPr>
                        <a:t> Работник по эксплуатации, ремонту и обслуживанию подъёмных сооружений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12</a:t>
                      </a:r>
                      <a:endParaRPr/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03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>
                          <a:latin typeface="Times New Roman"/>
                          <a:cs typeface="Times New Roman"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u="none" strike="noStrike">
                          <a:latin typeface="Times New Roman"/>
                          <a:cs typeface="Times New Roman"/>
                        </a:rPr>
                        <a:t> Слесарь по ремонту технологических установок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52</a:t>
                      </a:r>
                      <a:endParaRPr/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03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>
                          <a:latin typeface="Times New Roman"/>
                          <a:cs typeface="Times New Roman"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u="none" strike="noStrike">
                          <a:latin typeface="Times New Roman"/>
                          <a:cs typeface="Times New Roman"/>
                        </a:rPr>
                        <a:t> Слесарь по контрольно-измерительным приборам и автоматике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endParaRPr/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603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>
                          <a:latin typeface="Times New Roman"/>
                          <a:cs typeface="Times New Roman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u="none" strike="noStrike">
                          <a:latin typeface="Times New Roman"/>
                          <a:cs typeface="Times New Roman"/>
                        </a:rPr>
                        <a:t> Оператор по подземному ремонту скважин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endParaRPr/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603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>
                          <a:latin typeface="Times New Roman"/>
                          <a:cs typeface="Times New Roman"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u="none" strike="noStrike">
                          <a:latin typeface="Times New Roman"/>
                          <a:cs typeface="Times New Roman"/>
                        </a:rPr>
                        <a:t> Электромонтёр-линейщик по монтажу воздушных линий и контактной сети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43</a:t>
                      </a:r>
                      <a:endParaRPr/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36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>
                          <a:latin typeface="Times New Roman"/>
                          <a:cs typeface="Times New Roman"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u="none" strike="noStrike">
                          <a:latin typeface="Times New Roman"/>
                          <a:cs typeface="Times New Roman"/>
                        </a:rPr>
                        <a:t> Электромонтёр по ремонту и обслуживанию электрооборудования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107</a:t>
                      </a:r>
                      <a:endParaRPr/>
                    </a:p>
                  </a:txBody>
                  <a:tcPr marL="5650" marR="5650" marT="5650" marB="0" anchor="ctr">
                    <a:lnL w="12699" algn="ctr">
                      <a:solidFill>
                        <a:schemeClr val="tx1"/>
                      </a:solidFill>
                    </a:lnL>
                    <a:lnR w="12699" algn="ctr">
                      <a:solidFill>
                        <a:schemeClr val="tx1"/>
                      </a:solidFill>
                    </a:lnR>
                    <a:lnT w="12699" algn="ctr">
                      <a:solidFill>
                        <a:schemeClr val="tx1"/>
                      </a:solidFill>
                    </a:lnT>
                    <a:lnB w="12699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6558990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2" y="-144462"/>
            <a:ext cx="304799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599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375071137" name="TextBox 3"/>
          <p:cNvSpPr txBox="1"/>
          <p:nvPr/>
        </p:nvSpPr>
        <p:spPr bwMode="auto">
          <a:xfrm>
            <a:off x="11590336" y="6417526"/>
            <a:ext cx="525178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solidFill>
                  <a:schemeClr val="bg1"/>
                </a:solidFill>
              </a:rPr>
              <a:t>27</a:t>
            </a: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801068881" name="Прямоугольник: скругленные противолежащие углы 18"/>
          <p:cNvSpPr/>
          <p:nvPr/>
        </p:nvSpPr>
        <p:spPr bwMode="auto">
          <a:xfrm>
            <a:off x="2007431" y="309560"/>
            <a:ext cx="7492464" cy="6620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2000">
              <a:solidFill>
                <a:schemeClr val="bg1"/>
              </a:solidFill>
              <a:latin typeface="Pragmatica CondITT"/>
            </a:endParaRPr>
          </a:p>
          <a:p>
            <a:pPr algn="ctr">
              <a:defRPr/>
            </a:pPr>
            <a:endParaRPr lang="ru-RU" sz="2000" b="0" i="0" u="none" strike="noStrike" cap="none" spc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 i="0" u="none" strike="noStrike" cap="none" spc="0">
                <a:solidFill>
                  <a:schemeClr val="bg1"/>
                </a:solidFill>
                <a:latin typeface="Times New Roman"/>
                <a:ea typeface="Pragmatica CondITT"/>
                <a:cs typeface="Times New Roman"/>
              </a:rPr>
              <a:t>Модуль «Фабрика процессов сварочного производства»</a:t>
            </a:r>
            <a:endParaRPr sz="2000" b="1" i="0" u="none" strike="noStrike" cap="none" spc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sz="2000">
              <a:solidFill>
                <a:schemeClr val="bg1"/>
              </a:solidFill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/>
          </a:p>
        </p:txBody>
      </p:sp>
      <p:pic>
        <p:nvPicPr>
          <p:cNvPr id="1860653482" name="Рисунок 186065348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685103" y="106527"/>
            <a:ext cx="2277236" cy="1038253"/>
          </a:xfrm>
          <a:prstGeom prst="rect">
            <a:avLst/>
          </a:prstGeom>
          <a:ln>
            <a:noFill/>
          </a:ln>
        </p:spPr>
      </p:pic>
      <p:pic>
        <p:nvPicPr>
          <p:cNvPr id="587127010" name="Рисунок 16"/>
          <p:cNvPicPr>
            <a:picLocks noChangeAspect="1"/>
          </p:cNvPicPr>
          <p:nvPr/>
        </p:nvPicPr>
        <p:blipFill>
          <a:blip r:embed="rId3"/>
          <a:srcRect l="12729" r="12783"/>
          <a:stretch/>
        </p:blipFill>
        <p:spPr bwMode="auto">
          <a:xfrm>
            <a:off x="1011533" y="1043131"/>
            <a:ext cx="3606799" cy="322804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543773004" name="Рисунок 1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708541" y="1043131"/>
            <a:ext cx="4399245" cy="2932828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848959974" name="Рисунок 9"/>
          <p:cNvPicPr>
            <a:picLocks noChangeAspect="1"/>
          </p:cNvPicPr>
          <p:nvPr/>
        </p:nvPicPr>
        <p:blipFill>
          <a:blip r:embed="rId5"/>
          <a:srcRect t="9116"/>
          <a:stretch/>
        </p:blipFill>
        <p:spPr bwMode="auto">
          <a:xfrm>
            <a:off x="4618333" y="1043131"/>
            <a:ext cx="2090208" cy="253289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49812912" name="Рисунок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11533" y="4271177"/>
            <a:ext cx="3606799" cy="246781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701728876" name="Рисунок 1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586822" y="4670683"/>
            <a:ext cx="3102458" cy="206830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274206034" name="Рисунок 14"/>
          <p:cNvPicPr>
            <a:picLocks noChangeAspect="1"/>
          </p:cNvPicPr>
          <p:nvPr/>
        </p:nvPicPr>
        <p:blipFill>
          <a:blip r:embed="rId8"/>
          <a:srcRect l="1" r="34175"/>
          <a:stretch/>
        </p:blipFill>
        <p:spPr bwMode="auto">
          <a:xfrm>
            <a:off x="7689281" y="3845229"/>
            <a:ext cx="3418504" cy="2893758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374471241" name="Рисунок 17"/>
          <p:cNvPicPr>
            <a:picLocks noChangeAspect="1"/>
          </p:cNvPicPr>
          <p:nvPr/>
        </p:nvPicPr>
        <p:blipFill>
          <a:blip r:embed="rId9"/>
          <a:srcRect b="14956"/>
          <a:stretch/>
        </p:blipFill>
        <p:spPr bwMode="auto">
          <a:xfrm>
            <a:off x="4375419" y="2509545"/>
            <a:ext cx="3525264" cy="2601916"/>
          </a:xfrm>
          <a:prstGeom prst="rect">
            <a:avLst/>
          </a:prstGeom>
          <a:effectLst>
            <a:glow rad="241300">
              <a:srgbClr val="00CC66">
                <a:alpha val="40000"/>
              </a:srgb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0093366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1" y="-144461"/>
            <a:ext cx="304798" cy="3047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998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598" indent="-228600" defTabSz="45720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953183993" name="TextBox 3"/>
          <p:cNvSpPr txBox="1"/>
          <p:nvPr/>
        </p:nvSpPr>
        <p:spPr bwMode="auto">
          <a:xfrm>
            <a:off x="11590335" y="6417524"/>
            <a:ext cx="525177" cy="36611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solidFill>
                  <a:schemeClr val="bg1"/>
                </a:solidFill>
              </a:rPr>
              <a:t>27</a:t>
            </a: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99892159" name="Рисунок 9989215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685102" y="106526"/>
            <a:ext cx="2277235" cy="1038252"/>
          </a:xfrm>
          <a:prstGeom prst="rect">
            <a:avLst/>
          </a:prstGeom>
          <a:ln>
            <a:noFill/>
          </a:ln>
        </p:spPr>
      </p:pic>
      <p:sp>
        <p:nvSpPr>
          <p:cNvPr id="24863414" name="TextBox 1"/>
          <p:cNvSpPr txBox="1">
            <a:spLocks noChangeArrowheads="1"/>
          </p:cNvSpPr>
          <p:nvPr/>
        </p:nvSpPr>
        <p:spPr bwMode="auto">
          <a:xfrm>
            <a:off x="1889202" y="1001025"/>
            <a:ext cx="3519695" cy="36611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defRPr>
                <a:solidFill>
                  <a:schemeClr val="tx1"/>
                </a:solidFill>
                <a:latin typeface="Pragmatica MediumITT"/>
              </a:defRPr>
            </a:lvl5pPr>
            <a:lvl6pPr marL="2514597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1733539655" name="Прямоугольник: скругленные противолежащие углы 18"/>
          <p:cNvSpPr/>
          <p:nvPr/>
        </p:nvSpPr>
        <p:spPr bwMode="auto">
          <a:xfrm>
            <a:off x="1907944" y="106526"/>
            <a:ext cx="7492464" cy="66202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prstClr val="white"/>
                </a:solidFill>
                <a:latin typeface="Times New Roman"/>
                <a:ea typeface="Arial"/>
                <a:cs typeface="Times New Roman"/>
              </a:rPr>
              <a:t>Управляемый ноль. Культура безопасности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2059849687" name="TextBox 3"/>
          <p:cNvSpPr txBox="1"/>
          <p:nvPr/>
        </p:nvSpPr>
        <p:spPr bwMode="auto">
          <a:xfrm>
            <a:off x="11590336" y="6417524"/>
            <a:ext cx="525537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solidFill>
                  <a:schemeClr val="bg1"/>
                </a:solidFill>
              </a:rPr>
              <a:t>28</a:t>
            </a: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96142822" name="Текст 1"/>
          <p:cNvSpPr>
            <a:spLocks noGrp="1"/>
          </p:cNvSpPr>
          <p:nvPr/>
        </p:nvSpPr>
        <p:spPr bwMode="auto">
          <a:xfrm>
            <a:off x="1061267" y="5649707"/>
            <a:ext cx="10169364" cy="467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90000"/>
              </a:lnSpc>
              <a:spcBef>
                <a:spcPts val="998"/>
              </a:spcBef>
              <a:buFont typeface="Arial"/>
              <a:buNone/>
              <a:defRPr sz="3500">
                <a:solidFill>
                  <a:schemeClr val="tx1"/>
                </a:solidFill>
                <a:latin typeface="Pragmatica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8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sz="2200" b="0" i="1" u="none" strike="noStrike" cap="none" spc="0">
                <a:solidFill>
                  <a:srgbClr val="282D64"/>
                </a:solidFill>
                <a:latin typeface="Calibri"/>
                <a:ea typeface="Russo One"/>
                <a:cs typeface="Calibri"/>
              </a:rPr>
              <a:t>Обучение по охране труда - снижение профессиональных рисков и формирование ответственности за собственное здоровье и здоровье своих коллег.</a:t>
            </a:r>
            <a:endParaRPr sz="2200" b="0" i="1" u="none" strike="noStrike" cap="none" spc="0">
              <a:ln>
                <a:noFill/>
              </a:ln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974315290" name="Рисунок 8"/>
          <p:cNvPicPr>
            <a:picLocks noChangeAspect="1"/>
          </p:cNvPicPr>
          <p:nvPr/>
        </p:nvPicPr>
        <p:blipFill>
          <a:blip r:embed="rId3"/>
          <a:srcRect l="4928" r="6989"/>
          <a:stretch/>
        </p:blipFill>
        <p:spPr bwMode="auto">
          <a:xfrm>
            <a:off x="9446964" y="1425889"/>
            <a:ext cx="2196054" cy="353355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0695583" name="Рисунок 17"/>
          <p:cNvPicPr>
            <a:picLocks noChangeAspect="1"/>
          </p:cNvPicPr>
          <p:nvPr/>
        </p:nvPicPr>
        <p:blipFill>
          <a:blip r:embed="rId4"/>
          <a:srcRect t="1645" r="49287" b="50085"/>
          <a:stretch/>
        </p:blipFill>
        <p:spPr bwMode="auto">
          <a:xfrm>
            <a:off x="5753662" y="1445014"/>
            <a:ext cx="3646746" cy="3495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08830480" name="Рисунок 18"/>
          <p:cNvPicPr>
            <a:picLocks noChangeAspect="1"/>
          </p:cNvPicPr>
          <p:nvPr/>
        </p:nvPicPr>
        <p:blipFill>
          <a:blip r:embed="rId5"/>
          <a:srcRect b="33473"/>
          <a:stretch/>
        </p:blipFill>
        <p:spPr bwMode="auto">
          <a:xfrm>
            <a:off x="436718" y="1367145"/>
            <a:ext cx="5371116" cy="35731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0589468" name="Рисунок 13"/>
          <p:cNvPicPr>
            <a:picLocks noChangeAspect="1"/>
          </p:cNvPicPr>
          <p:nvPr/>
        </p:nvPicPr>
        <p:blipFill>
          <a:blip r:embed="rId6"/>
          <a:srcRect r="17614" b="15322"/>
          <a:stretch/>
        </p:blipFill>
        <p:spPr bwMode="auto">
          <a:xfrm>
            <a:off x="4763299" y="3379592"/>
            <a:ext cx="1656504" cy="227011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6535326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1" y="-144461"/>
            <a:ext cx="304798" cy="3047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998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598" indent="-228600" defTabSz="45720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34191442" name="TextBox 3"/>
          <p:cNvSpPr txBox="1"/>
          <p:nvPr/>
        </p:nvSpPr>
        <p:spPr bwMode="auto">
          <a:xfrm>
            <a:off x="11590335" y="6417524"/>
            <a:ext cx="525897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solidFill>
                  <a:schemeClr val="bg1"/>
                </a:solidFill>
              </a:rPr>
              <a:t>29</a:t>
            </a: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629852300" name="Рисунок 62985229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685102" y="106526"/>
            <a:ext cx="2277235" cy="1038252"/>
          </a:xfrm>
          <a:prstGeom prst="rect">
            <a:avLst/>
          </a:prstGeom>
          <a:ln>
            <a:noFill/>
          </a:ln>
        </p:spPr>
      </p:pic>
      <p:sp>
        <p:nvSpPr>
          <p:cNvPr id="479192733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2" y="-144462"/>
            <a:ext cx="304799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599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607168474" name="TextBox 3"/>
          <p:cNvSpPr txBox="1"/>
          <p:nvPr/>
        </p:nvSpPr>
        <p:spPr bwMode="auto">
          <a:xfrm>
            <a:off x="11694159" y="6417526"/>
            <a:ext cx="419196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B8F758-0353-F7C8-499D-D4B164766994}" type="slidenum">
              <a:rPr lang="ru-RU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29</a:t>
            </a:fld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526196909" name="Прямоугольник: скругленные противолежащие углы 2"/>
          <p:cNvSpPr/>
          <p:nvPr/>
        </p:nvSpPr>
        <p:spPr bwMode="auto">
          <a:xfrm>
            <a:off x="945090" y="160337"/>
            <a:ext cx="8643814" cy="57911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Times New Roman"/>
                <a:ea typeface="Arial"/>
                <a:cs typeface="Times New Roman"/>
              </a:rPr>
              <a:t>Обучение рабочей профессии со школьной скамьи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390666606" name="TextBox 12"/>
          <p:cNvSpPr txBox="1"/>
          <p:nvPr/>
        </p:nvSpPr>
        <p:spPr bwMode="auto">
          <a:xfrm>
            <a:off x="6319714" y="3543384"/>
            <a:ext cx="2419560" cy="30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i="1" u="none" strike="noStrike" cap="none" spc="0">
                <a:ln>
                  <a:noFill/>
                </a:ln>
                <a:solidFill>
                  <a:prstClr val="black"/>
                </a:solidFill>
                <a:latin typeface="PTSerif-Italic"/>
                <a:ea typeface="Arial"/>
                <a:cs typeface="Arial"/>
              </a:rPr>
              <a:t>Теоретическое обучение</a:t>
            </a:r>
            <a:endParaRPr sz="14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911320503" name="TextBox 14"/>
          <p:cNvSpPr txBox="1"/>
          <p:nvPr/>
        </p:nvSpPr>
        <p:spPr bwMode="auto">
          <a:xfrm rot="10799955" flipV="1">
            <a:off x="6648498" y="6129472"/>
            <a:ext cx="1761637" cy="30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i="1" u="none" strike="noStrike" cap="none" spc="0">
                <a:ln>
                  <a:noFill/>
                </a:ln>
                <a:solidFill>
                  <a:prstClr val="black"/>
                </a:solidFill>
                <a:latin typeface="PTSerif-Italic"/>
                <a:ea typeface="Arial"/>
                <a:cs typeface="Arial"/>
              </a:rPr>
              <a:t>Проверка знаний</a:t>
            </a:r>
            <a:endParaRPr lang="ru-RU" sz="14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graphicFrame>
        <p:nvGraphicFramePr>
          <p:cNvPr id="690401663" name="Таблица 1"/>
          <p:cNvGraphicFramePr>
            <a:graphicFrameLocks/>
          </p:cNvGraphicFramePr>
          <p:nvPr/>
        </p:nvGraphicFramePr>
        <p:xfrm>
          <a:off x="144460" y="1636032"/>
          <a:ext cx="5638562" cy="484907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52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5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070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№ п.п.</a:t>
                      </a:r>
                      <a:endParaRPr/>
                    </a:p>
                  </a:txBody>
                  <a:tcPr anchor="ctr">
                    <a:solidFill>
                      <a:srgbClr val="64C3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/>
                        <a:t>Направления обучения</a:t>
                      </a:r>
                      <a:endParaRPr/>
                    </a:p>
                  </a:txBody>
                  <a:tcPr anchor="ctr">
                    <a:solidFill>
                      <a:srgbClr val="64C3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99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1</a:t>
                      </a:r>
                      <a:endParaRPr sz="1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Повар</a:t>
                      </a:r>
                      <a:endParaRPr sz="14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10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2</a:t>
                      </a:r>
                      <a:endParaRPr sz="1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Лаборант химического анализа</a:t>
                      </a:r>
                      <a:endParaRPr sz="14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10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3</a:t>
                      </a:r>
                      <a:endParaRPr sz="1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Слесарь-ремонтник</a:t>
                      </a:r>
                      <a:endParaRPr sz="14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10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4</a:t>
                      </a:r>
                      <a:endParaRPr sz="1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Оператор обезвоживающей и обессоливающей установки</a:t>
                      </a:r>
                      <a:endParaRPr sz="14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10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5</a:t>
                      </a:r>
                      <a:endParaRPr sz="1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Токарь</a:t>
                      </a:r>
                      <a:endParaRPr sz="14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79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6</a:t>
                      </a:r>
                      <a:endParaRPr sz="1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Электромонтер по ремонту и обслуживанию электрооборудования</a:t>
                      </a:r>
                      <a:endParaRPr sz="14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10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7</a:t>
                      </a:r>
                      <a:endParaRPr sz="1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Оператор по добыче нефти, газа и газового конденсата</a:t>
                      </a:r>
                      <a:endParaRPr sz="1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10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8</a:t>
                      </a:r>
                      <a:endParaRPr sz="1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Монтажник технологических трубопроводов</a:t>
                      </a:r>
                      <a:endParaRPr sz="1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419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9</a:t>
                      </a:r>
                      <a:endParaRPr sz="1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 b="0" i="0" u="none" strike="noStrike" cap="none" spc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rPr>
                        <a:t>Слесарь по сборке металлоконструкций</a:t>
                      </a:r>
                      <a:endParaRPr sz="14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410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10</a:t>
                      </a:r>
                      <a:endParaRPr sz="1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Слесарь по ремонту автомобилей</a:t>
                      </a:r>
                      <a:endParaRPr sz="1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410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11</a:t>
                      </a:r>
                      <a:endParaRPr sz="1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Оператор по поддержанию пластового давления</a:t>
                      </a:r>
                      <a:endParaRPr sz="1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410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12</a:t>
                      </a:r>
                      <a:endParaRPr sz="1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 b="0" i="0" u="none" strike="noStrike" cap="none" spc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rPr>
                        <a:t>Сварщик ручной дуговой сварки (наплавки) плавящимся покрытым электродом</a:t>
                      </a:r>
                      <a:endParaRPr sz="1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48840623" name="TextBox 14"/>
          <p:cNvSpPr txBox="1"/>
          <p:nvPr/>
        </p:nvSpPr>
        <p:spPr bwMode="auto">
          <a:xfrm rot="10799955" flipH="1" flipV="1">
            <a:off x="9248539" y="6133972"/>
            <a:ext cx="2447775" cy="30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i="1" u="none" strike="noStrike" cap="none" spc="0">
                <a:ln>
                  <a:noFill/>
                </a:ln>
                <a:solidFill>
                  <a:prstClr val="black"/>
                </a:solidFill>
                <a:latin typeface="PTSerif-Italic"/>
                <a:ea typeface="Arial"/>
                <a:cs typeface="Arial"/>
              </a:rPr>
              <a:t>Вручение сертификатов</a:t>
            </a:r>
            <a:endParaRPr lang="ru-RU" sz="14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340085673" name="TextBox 12"/>
          <p:cNvSpPr txBox="1"/>
          <p:nvPr/>
        </p:nvSpPr>
        <p:spPr bwMode="auto">
          <a:xfrm>
            <a:off x="9418357" y="3543384"/>
            <a:ext cx="2276515" cy="30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i="1" u="none" strike="noStrike" cap="none" spc="0">
                <a:ln>
                  <a:noFill/>
                </a:ln>
                <a:solidFill>
                  <a:prstClr val="black"/>
                </a:solidFill>
                <a:latin typeface="PTSerif-Italic"/>
                <a:ea typeface="Arial"/>
                <a:cs typeface="Arial"/>
              </a:rPr>
              <a:t>Практическое обучение</a:t>
            </a:r>
            <a:endParaRPr sz="14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728309568" name="Рисунок 72830956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169165" y="4026749"/>
            <a:ext cx="2710265" cy="1909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19088453" name="Рисунок 151908845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113130" y="1643887"/>
            <a:ext cx="2766298" cy="1742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3233130" name="Рисунок 92323312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184343" y="1636032"/>
            <a:ext cx="2690303" cy="1742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07641549" name="Рисунок 210764154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184343" y="4018609"/>
            <a:ext cx="2809563" cy="19173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8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ru-RU" sz="1800"/>
          </a:p>
        </p:txBody>
      </p:sp>
      <p:sp>
        <p:nvSpPr>
          <p:cNvPr id="4" name="TextBox 3"/>
          <p:cNvSpPr txBox="1"/>
          <p:nvPr/>
        </p:nvSpPr>
        <p:spPr bwMode="auto">
          <a:xfrm>
            <a:off x="11957536" y="6632574"/>
            <a:ext cx="309119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fld id="{E1548F97-6F98-4293-A2F0-B2047CBAB58F}" type="slidenum">
              <a:rPr lang="ru-RU">
                <a:solidFill>
                  <a:schemeClr val="bg1"/>
                </a:solidFill>
              </a:rPr>
              <a:t>3</a:t>
            </a:fld>
            <a:endParaRPr lang="ru-RU">
              <a:solidFill>
                <a:schemeClr val="bg1"/>
              </a:solidFill>
            </a:endParaRPr>
          </a:p>
        </p:txBody>
      </p:sp>
      <p:pic>
        <p:nvPicPr>
          <p:cNvPr id="2" name="Picture 31" descr="Изображение 001 (265)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40703" y="1304717"/>
            <a:ext cx="2112963" cy="31686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5" descr="IMG_074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40703" y="4685812"/>
            <a:ext cx="2652713" cy="1990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0" descr="IMG_081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9106815" y="284480"/>
            <a:ext cx="2736304" cy="20509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1">
            <a:off x="3951318" y="4671197"/>
            <a:ext cx="4109560" cy="2019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rcRect l="1161" t="63650" r="65755" b="6950"/>
          <a:stretch/>
        </p:blipFill>
        <p:spPr bwMode="auto">
          <a:xfrm>
            <a:off x="8818782" y="4656583"/>
            <a:ext cx="3024336" cy="2016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rcRect l="63391" t="63650" r="6674" b="6950"/>
          <a:stretch/>
        </p:blipFill>
        <p:spPr bwMode="auto">
          <a:xfrm>
            <a:off x="9106815" y="2457143"/>
            <a:ext cx="2736304" cy="2016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Схема 4"/>
          <p:cNvGraphicFramePr>
            <a:graphicFrameLocks/>
          </p:cNvGraphicFramePr>
          <p:nvPr/>
        </p:nvGraphicFramePr>
        <p:xfrm>
          <a:off x="3193416" y="1078705"/>
          <a:ext cx="5326330" cy="3569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Прямоугольник: скругленные противолежащие углы 10"/>
          <p:cNvSpPr/>
          <p:nvPr/>
        </p:nvSpPr>
        <p:spPr bwMode="auto">
          <a:xfrm>
            <a:off x="3193416" y="518159"/>
            <a:ext cx="5262987" cy="57911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ЦПК в цифрах</a:t>
            </a:r>
            <a:endParaRPr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8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1537670" y="6417524"/>
            <a:ext cx="532278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solidFill>
                  <a:schemeClr val="bg1"/>
                </a:solidFill>
              </a:rPr>
              <a:t>30</a:t>
            </a: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b="16474"/>
          <a:stretch/>
        </p:blipFill>
        <p:spPr bwMode="auto">
          <a:xfrm>
            <a:off x="108480" y="1587484"/>
            <a:ext cx="2942467" cy="174026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9079" y="3499797"/>
            <a:ext cx="2320358" cy="174026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174327" y="1759812"/>
            <a:ext cx="2573173" cy="347996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: скругленные противолежащие углы 14"/>
          <p:cNvSpPr/>
          <p:nvPr/>
        </p:nvSpPr>
        <p:spPr bwMode="auto">
          <a:xfrm>
            <a:off x="2461610" y="235960"/>
            <a:ext cx="6888480" cy="57912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Times New Roman"/>
                <a:ea typeface="+mn-ea"/>
                <a:cs typeface="Times New Roman"/>
              </a:rPr>
              <a:t>Развивающиеся направления обучения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6" name="TextBox 46"/>
          <p:cNvSpPr txBox="1"/>
          <p:nvPr/>
        </p:nvSpPr>
        <p:spPr bwMode="auto">
          <a:xfrm>
            <a:off x="742187" y="5401254"/>
            <a:ext cx="4819422" cy="118907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>
            <a:defPPr>
              <a:defRPr lang="en-US"/>
            </a:defPPr>
            <a:lvl1pPr marL="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Используется для выездного обучения и аудита остаточного уровня теоретических знаний и практических умений на рабочем месте</a:t>
            </a:r>
            <a:endParaRPr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rcRect t="10535" r="1203" b="9629"/>
          <a:stretch/>
        </p:blipFill>
        <p:spPr bwMode="auto">
          <a:xfrm>
            <a:off x="6471846" y="1420650"/>
            <a:ext cx="4825849" cy="221648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rcRect t="10505" r="39508" b="7340"/>
          <a:stretch/>
        </p:blipFill>
        <p:spPr bwMode="auto">
          <a:xfrm>
            <a:off x="6277769" y="3754456"/>
            <a:ext cx="2577483" cy="211648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rcRect t="11029" r="26991" b="16543"/>
          <a:stretch/>
        </p:blipFill>
        <p:spPr bwMode="auto">
          <a:xfrm>
            <a:off x="9115006" y="3788426"/>
            <a:ext cx="2890226" cy="1612829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46"/>
          <p:cNvSpPr txBox="1"/>
          <p:nvPr/>
        </p:nvSpPr>
        <p:spPr bwMode="auto">
          <a:xfrm>
            <a:off x="1077594" y="1090433"/>
            <a:ext cx="4093553" cy="36611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>
            <a:defPPr>
              <a:defRPr lang="en-US"/>
            </a:defPPr>
            <a:lvl1pPr marL="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Мобильный обучающий центр</a:t>
            </a:r>
            <a:endParaRPr/>
          </a:p>
        </p:txBody>
      </p:sp>
      <p:sp>
        <p:nvSpPr>
          <p:cNvPr id="22" name="TextBox 46"/>
          <p:cNvSpPr txBox="1"/>
          <p:nvPr/>
        </p:nvSpPr>
        <p:spPr bwMode="auto">
          <a:xfrm>
            <a:off x="7444120" y="944561"/>
            <a:ext cx="4093553" cy="36611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>
            <a:defPPr>
              <a:defRPr lang="en-US"/>
            </a:defPPr>
            <a:lvl1pPr marL="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Дистанционное обучение</a:t>
            </a:r>
            <a:endParaRPr/>
          </a:p>
        </p:txBody>
      </p:sp>
      <p:cxnSp>
        <p:nvCxnSpPr>
          <p:cNvPr id="23" name="Прямая соединительная линия 22"/>
          <p:cNvCxnSpPr>
            <a:cxnSpLocks/>
          </p:cNvCxnSpPr>
          <p:nvPr/>
        </p:nvCxnSpPr>
        <p:spPr bwMode="auto">
          <a:xfrm>
            <a:off x="6055754" y="847739"/>
            <a:ext cx="29788" cy="596595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 bwMode="auto">
          <a:xfrm>
            <a:off x="7198137" y="6062110"/>
            <a:ext cx="4585527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Более 180 курсов дистанционного обучения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alpha val="99999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8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1705934" y="6773771"/>
            <a:ext cx="513960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solidFill>
                  <a:schemeClr val="bg1"/>
                </a:solidFill>
              </a:rPr>
              <a:t>31</a:t>
            </a:r>
            <a:endParaRPr sz="1800" b="0" i="0" u="none" strike="noStrike" cap="none" spc="0">
              <a:ln>
                <a:noFill/>
              </a:ln>
              <a:solidFill>
                <a:schemeClr val="bg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: скругленные противолежащие углы 2"/>
          <p:cNvSpPr/>
          <p:nvPr/>
        </p:nvSpPr>
        <p:spPr bwMode="auto">
          <a:xfrm>
            <a:off x="2408441" y="160337"/>
            <a:ext cx="6888480" cy="57912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Times New Roman"/>
                <a:ea typeface="+mn-ea"/>
                <a:cs typeface="Times New Roman"/>
              </a:rPr>
              <a:t>Обучение зарубежных специалистов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2467942" y="869872"/>
            <a:ext cx="2206581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ГК «Туркменнебит»</a:t>
            </a:r>
            <a:endParaRPr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6700646" y="1163637"/>
            <a:ext cx="4072809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Обучено более </a:t>
            </a:r>
            <a:r>
              <a:rPr lang="ru-RU" b="1">
                <a:solidFill>
                  <a:srgbClr val="00B050"/>
                </a:solidFill>
              </a:rPr>
              <a:t>100</a:t>
            </a:r>
            <a:r>
              <a:rPr lang="ru-RU" b="1"/>
              <a:t> </a:t>
            </a:r>
            <a:r>
              <a:rPr lang="ru-RU"/>
              <a:t>работников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3297257" y="7014047"/>
            <a:ext cx="5365919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Обучено более </a:t>
            </a:r>
            <a:r>
              <a:rPr lang="ru-RU" sz="1800" b="1" i="0" u="none" strike="noStrike" cap="none" spc="0">
                <a:ln>
                  <a:noFill/>
                </a:ln>
                <a:solidFill>
                  <a:srgbClr val="00B050"/>
                </a:solidFill>
                <a:latin typeface="Calibri"/>
                <a:ea typeface="+mn-ea"/>
                <a:cs typeface="+mn-cs"/>
              </a:rPr>
              <a:t>350</a:t>
            </a:r>
            <a:r>
              <a: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 работников нефтяных компаний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7378337" y="869872"/>
            <a:ext cx="2955715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1">
                <a:solidFill>
                  <a:prstClr val="black"/>
                </a:solidFill>
                <a:latin typeface="Calibri"/>
                <a:cs typeface="Calibri"/>
              </a:rPr>
              <a:t>АО «КыргызНефтеГаз»</a:t>
            </a:r>
            <a:endParaRPr sz="1600" b="1"/>
          </a:p>
        </p:txBody>
      </p:sp>
      <p:sp>
        <p:nvSpPr>
          <p:cNvPr id="957400079" name="Прямоугольник 6"/>
          <p:cNvSpPr/>
          <p:nvPr/>
        </p:nvSpPr>
        <p:spPr bwMode="auto">
          <a:xfrm>
            <a:off x="1496963" y="1163637"/>
            <a:ext cx="4068849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Обучено более </a:t>
            </a:r>
            <a:r>
              <a:rPr lang="ru-RU" b="1">
                <a:solidFill>
                  <a:srgbClr val="00B050"/>
                </a:solidFill>
              </a:rPr>
              <a:t>100</a:t>
            </a:r>
            <a:r>
              <a:rPr lang="ru-RU" b="1"/>
              <a:t> </a:t>
            </a:r>
            <a:r>
              <a:rPr lang="ru-RU"/>
              <a:t>специалистов</a:t>
            </a:r>
            <a:endParaRPr/>
          </a:p>
        </p:txBody>
      </p:sp>
      <p:sp>
        <p:nvSpPr>
          <p:cNvPr id="235091351" name="Прямоугольник 7"/>
          <p:cNvSpPr/>
          <p:nvPr/>
        </p:nvSpPr>
        <p:spPr bwMode="auto">
          <a:xfrm>
            <a:off x="1693458" y="4189008"/>
            <a:ext cx="2617866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b="1"/>
          </a:p>
        </p:txBody>
      </p:sp>
      <p:pic>
        <p:nvPicPr>
          <p:cNvPr id="1058502047" name="Рисунок 105850204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49334" y="3591310"/>
            <a:ext cx="5406691" cy="3041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t="27230"/>
          <a:stretch/>
        </p:blipFill>
        <p:spPr bwMode="auto">
          <a:xfrm>
            <a:off x="1120303" y="1603788"/>
            <a:ext cx="4626544" cy="2585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94001215" name="Прямоугольник 7"/>
          <p:cNvSpPr/>
          <p:nvPr/>
        </p:nvSpPr>
        <p:spPr bwMode="auto">
          <a:xfrm>
            <a:off x="4674523" y="6674940"/>
            <a:ext cx="2611386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solidFill>
                  <a:prstClr val="black"/>
                </a:solidFill>
                <a:latin typeface="Calibri"/>
                <a:cs typeface="Calibri"/>
              </a:rPr>
              <a:t>АО «КазМунайГаз»</a:t>
            </a:r>
            <a:endParaRPr b="1">
              <a:latin typeface="Calibri"/>
              <a:cs typeface="Calibri"/>
            </a:endParaRPr>
          </a:p>
        </p:txBody>
      </p:sp>
      <p:pic>
        <p:nvPicPr>
          <p:cNvPr id="661618472" name="Рисунок 35"/>
          <p:cNvPicPr>
            <a:picLocks noChangeAspect="1"/>
          </p:cNvPicPr>
          <p:nvPr/>
        </p:nvPicPr>
        <p:blipFill>
          <a:blip r:embed="rId4"/>
          <a:srcRect t="33697"/>
          <a:stretch/>
        </p:blipFill>
        <p:spPr bwMode="auto">
          <a:xfrm>
            <a:off x="5979859" y="1602113"/>
            <a:ext cx="4963587" cy="258521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0274064" name="Рисунок 167027406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793110" y="4455460"/>
            <a:ext cx="2912827" cy="1564052"/>
          </a:xfrm>
          <a:prstGeom prst="rect">
            <a:avLst/>
          </a:prstGeom>
        </p:spPr>
      </p:pic>
      <p:pic>
        <p:nvPicPr>
          <p:cNvPr id="1873838746" name="Рисунок 6"/>
          <p:cNvPicPr>
            <a:picLocks noChangeAspect="1"/>
          </p:cNvPicPr>
          <p:nvPr/>
        </p:nvPicPr>
        <p:blipFill>
          <a:blip r:embed="rId6"/>
          <a:srcRect t="9005"/>
          <a:stretch/>
        </p:blipFill>
        <p:spPr bwMode="auto">
          <a:xfrm>
            <a:off x="217487" y="4415892"/>
            <a:ext cx="2693726" cy="1603620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8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1438768" y="6417524"/>
            <a:ext cx="540704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solidFill>
                  <a:schemeClr val="bg1"/>
                </a:solidFill>
              </a:rPr>
              <a:t>32</a:t>
            </a: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: скругленные противолежащие углы 1"/>
          <p:cNvSpPr/>
          <p:nvPr/>
        </p:nvSpPr>
        <p:spPr bwMode="auto">
          <a:xfrm>
            <a:off x="2082800" y="518160"/>
            <a:ext cx="4460240" cy="57912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Times New Roman"/>
                <a:ea typeface="+mn-ea"/>
                <a:cs typeface="Times New Roman"/>
              </a:rPr>
              <a:t>Нас оценили</a:t>
            </a:r>
            <a:endParaRPr>
              <a:latin typeface="Times New Roman"/>
              <a:cs typeface="Times New Roman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19574" y="1245746"/>
            <a:ext cx="1048926" cy="24869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05463" y="1245746"/>
            <a:ext cx="1532800" cy="24869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259224" y="1245746"/>
            <a:ext cx="1863417" cy="24869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 bwMode="auto">
          <a:xfrm>
            <a:off x="98752" y="3862930"/>
            <a:ext cx="1976204" cy="1067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Лауреаты премии качества Республики Татарстан, 2018 г.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2147547" y="3881119"/>
            <a:ext cx="1759692" cy="131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Лауреаты премии Российской Федерации в области качества, 2019 г.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4399564" y="3862929"/>
            <a:ext cx="1650485" cy="1798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Дипломанты конкурса СНГ за достижения в области качества продукции и услуг, 2021 г.</a:t>
            </a:r>
            <a:endParaRPr/>
          </a:p>
        </p:txBody>
      </p:sp>
      <p:sp>
        <p:nvSpPr>
          <p:cNvPr id="11" name="Прямоугольник: скругленные противолежащие углы 10"/>
          <p:cNvSpPr/>
          <p:nvPr/>
        </p:nvSpPr>
        <p:spPr bwMode="auto">
          <a:xfrm>
            <a:off x="7114930" y="956186"/>
            <a:ext cx="4460240" cy="57912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Times New Roman"/>
                <a:ea typeface="+mn-ea"/>
                <a:cs typeface="Times New Roman"/>
              </a:rPr>
              <a:t>Нам доверяют</a:t>
            </a:r>
            <a:endParaRPr>
              <a:latin typeface="Times New Roman"/>
              <a:cs typeface="Times New Roman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rcRect l="7586" t="12765" r="7352" b="10692"/>
          <a:stretch/>
        </p:blipFill>
        <p:spPr bwMode="auto">
          <a:xfrm>
            <a:off x="10366348" y="2247833"/>
            <a:ext cx="1639443" cy="8290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rcRect l="22261" t="21148" r="23218" b="31581"/>
          <a:stretch/>
        </p:blipFill>
        <p:spPr bwMode="auto">
          <a:xfrm>
            <a:off x="7016249" y="3616710"/>
            <a:ext cx="1217456" cy="10440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rcRect l="27431" t="4827" r="27885" b="-1"/>
          <a:stretch/>
        </p:blipFill>
        <p:spPr bwMode="auto">
          <a:xfrm>
            <a:off x="9803090" y="3566258"/>
            <a:ext cx="853197" cy="11221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0895874" y="3546153"/>
            <a:ext cx="1085794" cy="10857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rcRect l="25796" t="22977" r="26825" b="27703"/>
          <a:stretch/>
        </p:blipFill>
        <p:spPr bwMode="auto">
          <a:xfrm>
            <a:off x="7080835" y="2229279"/>
            <a:ext cx="1046567" cy="10906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8575412" y="2263140"/>
            <a:ext cx="1566137" cy="104409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rcRect t="19270" b="29643"/>
          <a:stretch/>
        </p:blipFill>
        <p:spPr bwMode="auto">
          <a:xfrm>
            <a:off x="8281657" y="1568559"/>
            <a:ext cx="1939962" cy="66072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6995121" y="5007206"/>
            <a:ext cx="2558116" cy="751447"/>
          </a:xfrm>
          <a:prstGeom prst="rect">
            <a:avLst/>
          </a:prstGeom>
        </p:spPr>
      </p:pic>
      <p:pic>
        <p:nvPicPr>
          <p:cNvPr id="20" name="Picture 2" descr="Таграс-Холдинг» в 2018 году уменьшил объем работ - ROGTEC"/>
          <p:cNvPicPr>
            <a:picLocks noChangeAspect="1" noChangeArrowheads="1"/>
          </p:cNvPicPr>
          <p:nvPr/>
        </p:nvPicPr>
        <p:blipFill>
          <a:blip r:embed="rId13"/>
          <a:stretch/>
        </p:blipFill>
        <p:spPr bwMode="auto">
          <a:xfrm>
            <a:off x="9799433" y="5017017"/>
            <a:ext cx="2292293" cy="931244"/>
          </a:xfrm>
          <a:prstGeom prst="rect">
            <a:avLst/>
          </a:prstGeom>
          <a:noFill/>
        </p:spPr>
      </p:pic>
      <p:pic>
        <p:nvPicPr>
          <p:cNvPr id="21" name="Picture 4" descr="Государственный концерн «Туркменнебит"/>
          <p:cNvPicPr>
            <a:picLocks noChangeAspect="1" noChangeArrowheads="1"/>
          </p:cNvPicPr>
          <p:nvPr/>
        </p:nvPicPr>
        <p:blipFill>
          <a:blip r:embed="rId14"/>
          <a:stretch/>
        </p:blipFill>
        <p:spPr bwMode="auto">
          <a:xfrm>
            <a:off x="8374658" y="3519293"/>
            <a:ext cx="1085794" cy="1122189"/>
          </a:xfrm>
          <a:prstGeom prst="rect">
            <a:avLst/>
          </a:prstGeom>
          <a:noFill/>
        </p:spPr>
      </p:pic>
      <p:cxnSp>
        <p:nvCxnSpPr>
          <p:cNvPr id="8" name="Прямая соединительная линия 7"/>
          <p:cNvCxnSpPr>
            <a:cxnSpLocks/>
          </p:cNvCxnSpPr>
          <p:nvPr/>
        </p:nvCxnSpPr>
        <p:spPr bwMode="auto">
          <a:xfrm>
            <a:off x="6723551" y="514612"/>
            <a:ext cx="29788" cy="596595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8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1694159" y="6417524"/>
            <a:ext cx="494136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solidFill>
                  <a:schemeClr val="bg1"/>
                </a:solidFill>
              </a:rPr>
              <a:t>33</a:t>
            </a: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: скругленные противолежащие углы 2"/>
          <p:cNvSpPr/>
          <p:nvPr/>
        </p:nvSpPr>
        <p:spPr bwMode="auto">
          <a:xfrm>
            <a:off x="2082799" y="518160"/>
            <a:ext cx="8671059" cy="57912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Times New Roman"/>
                <a:ea typeface="+mn-ea"/>
                <a:cs typeface="Times New Roman"/>
              </a:rPr>
              <a:t>Мы открыты к сотрудничеству</a:t>
            </a:r>
            <a:endParaRPr>
              <a:latin typeface="Times New Roman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96863" y="2501653"/>
            <a:ext cx="3417911" cy="2563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 bwMode="auto">
          <a:xfrm>
            <a:off x="296862" y="1305805"/>
            <a:ext cx="3692790" cy="82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srgbClr val="00B473"/>
                </a:solidFill>
                <a:latin typeface="Calibri"/>
                <a:ea typeface="+mn-ea"/>
                <a:cs typeface="+mn-cs"/>
              </a:rPr>
              <a:t>Хотите быть успешными, но не знаете, где учиться?</a:t>
            </a:r>
            <a:endParaRPr lang="ru-RU" sz="2400" b="0" i="0" u="none" strike="noStrike" cap="none" spc="0">
              <a:ln>
                <a:noFill/>
              </a:ln>
              <a:solidFill>
                <a:srgbClr val="00B473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144462" y="5375386"/>
            <a:ext cx="5504689" cy="82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4800" b="1">
                <a:solidFill>
                  <a:srgbClr val="00B473"/>
                </a:solidFill>
                <a:latin typeface="Calibri"/>
              </a:rPr>
              <a:t>Т</a:t>
            </a:r>
            <a:r>
              <a:rPr lang="ru-RU" sz="4800" b="1" i="0" u="none" strike="noStrike" cap="none" spc="0">
                <a:ln>
                  <a:noFill/>
                </a:ln>
                <a:solidFill>
                  <a:srgbClr val="00B473"/>
                </a:solidFill>
                <a:latin typeface="Calibri"/>
                <a:ea typeface="+mn-ea"/>
                <a:cs typeface="+mn-cs"/>
              </a:rPr>
              <a:t>огда вам к </a:t>
            </a:r>
            <a:r>
              <a:rPr lang="ru-RU" sz="4800" b="1">
                <a:solidFill>
                  <a:srgbClr val="00B473"/>
                </a:solidFill>
                <a:latin typeface="Calibri"/>
              </a:rPr>
              <a:t>НАМ</a:t>
            </a:r>
            <a:r>
              <a:rPr lang="ru-RU" sz="4800" b="1" i="0" u="none" strike="noStrike" cap="none" spc="0">
                <a:ln>
                  <a:noFill/>
                </a:ln>
                <a:solidFill>
                  <a:srgbClr val="00B473"/>
                </a:solidFill>
                <a:latin typeface="Calibri"/>
                <a:ea typeface="+mn-ea"/>
                <a:cs typeface="+mn-cs"/>
              </a:rPr>
              <a:t>!</a:t>
            </a:r>
            <a:endParaRPr lang="ru-RU" sz="4800" b="0" i="0" u="none" strike="noStrike" cap="none" spc="0">
              <a:ln>
                <a:noFill/>
              </a:ln>
              <a:solidFill>
                <a:srgbClr val="00B473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8570259" y="3251728"/>
            <a:ext cx="3542019" cy="204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spc="0">
                <a:ln>
                  <a:noFill/>
                </a:ln>
                <a:solidFill>
                  <a:srgbClr val="00B473"/>
                </a:solidFill>
                <a:latin typeface="Calibri"/>
                <a:ea typeface="+mn-ea"/>
                <a:cs typeface="+mn-cs"/>
              </a:rPr>
              <a:t>423458, Республика Татарстан                    </a:t>
            </a:r>
            <a:r>
              <a:rPr lang="en-US" sz="1600" b="1" i="0" u="none" strike="noStrike" cap="none" spc="0">
                <a:ln>
                  <a:noFill/>
                </a:ln>
                <a:solidFill>
                  <a:srgbClr val="00B473"/>
                </a:solidFill>
                <a:latin typeface="Calibri"/>
                <a:ea typeface="+mn-ea"/>
                <a:cs typeface="+mn-cs"/>
              </a:rPr>
              <a:t>           </a:t>
            </a:r>
            <a:r>
              <a:rPr lang="ru-RU" sz="1600" b="1" i="0" u="none" strike="noStrike" cap="none" spc="0">
                <a:ln>
                  <a:noFill/>
                </a:ln>
                <a:solidFill>
                  <a:srgbClr val="00B473"/>
                </a:solidFill>
                <a:latin typeface="Calibri"/>
                <a:ea typeface="+mn-ea"/>
                <a:cs typeface="+mn-cs"/>
              </a:rPr>
              <a:t> г. Альметьевск, ул. Р. Фахретдина, 44                       </a:t>
            </a:r>
            <a:r>
              <a:rPr lang="en-US" sz="1600" b="1" i="0" u="none" strike="noStrike" cap="none" spc="0">
                <a:ln>
                  <a:noFill/>
                </a:ln>
                <a:solidFill>
                  <a:srgbClr val="00B473"/>
                </a:solidFill>
                <a:latin typeface="Calibri"/>
                <a:ea typeface="+mn-ea"/>
                <a:cs typeface="+mn-cs"/>
              </a:rPr>
              <a:t>          </a:t>
            </a:r>
            <a:endParaRPr lang="ru-RU" sz="1600" b="1" i="0" u="none" strike="noStrike" cap="none" spc="0">
              <a:ln>
                <a:noFill/>
              </a:ln>
              <a:solidFill>
                <a:srgbClr val="00B473"/>
              </a:solidFill>
              <a:latin typeface="Calibri"/>
              <a:ea typeface="+mn-ea"/>
              <a:cs typeface="+mn-cs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1" i="0" u="none" strike="noStrike" cap="none" spc="0">
              <a:ln>
                <a:noFill/>
              </a:ln>
              <a:solidFill>
                <a:srgbClr val="00B473"/>
              </a:solidFill>
              <a:latin typeface="Calibri"/>
              <a:ea typeface="+mn-ea"/>
              <a:cs typeface="+mn-cs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spc="0">
                <a:ln>
                  <a:noFill/>
                </a:ln>
                <a:solidFill>
                  <a:srgbClr val="00B473"/>
                </a:solidFill>
                <a:latin typeface="Calibri"/>
                <a:ea typeface="+mn-ea"/>
                <a:cs typeface="+mn-cs"/>
              </a:rPr>
              <a:t>тел.:(8553) 31-89-28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spc="0">
                <a:ln>
                  <a:noFill/>
                </a:ln>
                <a:solidFill>
                  <a:srgbClr val="00B473"/>
                </a:solidFill>
                <a:latin typeface="Calibri"/>
                <a:ea typeface="+mn-ea"/>
                <a:cs typeface="+mn-cs"/>
              </a:rPr>
              <a:t>факс:(8553) 31-89-37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1" i="0" u="none" strike="noStrike" cap="none" spc="0">
              <a:ln>
                <a:noFill/>
              </a:ln>
              <a:solidFill>
                <a:srgbClr val="00B473"/>
              </a:solidFill>
              <a:latin typeface="Calibri"/>
              <a:ea typeface="+mn-ea"/>
              <a:cs typeface="+mn-cs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1" i="0" u="none" strike="noStrike" cap="none" spc="0">
                <a:ln>
                  <a:noFill/>
                </a:ln>
                <a:solidFill>
                  <a:srgbClr val="00B473"/>
                </a:solidFill>
                <a:latin typeface="Calibri"/>
                <a:ea typeface="+mn-ea"/>
                <a:cs typeface="+mn-cs"/>
              </a:rPr>
              <a:t>e-mail:aup@cpk-tatneft.tu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1" i="0" u="none" strike="noStrike" cap="none" spc="0">
                <a:ln>
                  <a:noFill/>
                </a:ln>
                <a:solidFill>
                  <a:srgbClr val="00B473"/>
                </a:solidFill>
                <a:latin typeface="Calibri"/>
                <a:ea typeface="+mn-ea"/>
                <a:cs typeface="+mn-cs"/>
              </a:rPr>
              <a:t>www</a:t>
            </a:r>
            <a:r>
              <a:rPr lang="ru-RU" sz="1600" b="1" i="0" u="none" strike="noStrike" cap="none" spc="0">
                <a:ln>
                  <a:noFill/>
                </a:ln>
                <a:solidFill>
                  <a:srgbClr val="00B473"/>
                </a:solidFill>
                <a:latin typeface="Calibri"/>
                <a:ea typeface="+mn-ea"/>
                <a:cs typeface="+mn-cs"/>
              </a:rPr>
              <a:t>.с</a:t>
            </a:r>
            <a:r>
              <a:rPr lang="en-US" sz="1600" b="1" i="0" u="none" strike="noStrike" cap="none" spc="0">
                <a:ln>
                  <a:noFill/>
                </a:ln>
                <a:solidFill>
                  <a:srgbClr val="00B473"/>
                </a:solidFill>
                <a:latin typeface="Calibri"/>
                <a:ea typeface="+mn-ea"/>
                <a:cs typeface="+mn-cs"/>
              </a:rPr>
              <a:t>pk</a:t>
            </a:r>
            <a:r>
              <a:rPr lang="ru-RU" sz="1600" b="1" i="0" u="none" strike="noStrike" cap="none" spc="0">
                <a:ln>
                  <a:noFill/>
                </a:ln>
                <a:solidFill>
                  <a:srgbClr val="00B473"/>
                </a:solidFill>
                <a:latin typeface="Calibri"/>
                <a:ea typeface="+mn-ea"/>
                <a:cs typeface="+mn-cs"/>
              </a:rPr>
              <a:t>.</a:t>
            </a:r>
            <a:r>
              <a:rPr lang="en-US" sz="1600" b="1" i="0" u="none" strike="noStrike" cap="none" spc="0">
                <a:ln>
                  <a:noFill/>
                </a:ln>
                <a:solidFill>
                  <a:srgbClr val="00B473"/>
                </a:solidFill>
                <a:latin typeface="Calibri"/>
                <a:ea typeface="+mn-ea"/>
                <a:cs typeface="+mn-cs"/>
              </a:rPr>
              <a:t>tatneft</a:t>
            </a:r>
            <a:r>
              <a:rPr lang="ru-RU" sz="1600" b="1" i="0" u="none" strike="noStrike" cap="none" spc="0">
                <a:ln>
                  <a:noFill/>
                </a:ln>
                <a:solidFill>
                  <a:srgbClr val="00B473"/>
                </a:solidFill>
                <a:latin typeface="Calibri"/>
                <a:ea typeface="+mn-ea"/>
                <a:cs typeface="+mn-cs"/>
              </a:rPr>
              <a:t>.</a:t>
            </a:r>
            <a:r>
              <a:rPr lang="en-US" sz="1600" b="1" i="0" u="none" strike="noStrike" cap="none" spc="0">
                <a:ln>
                  <a:noFill/>
                </a:ln>
                <a:solidFill>
                  <a:srgbClr val="00B473"/>
                </a:solidFill>
                <a:latin typeface="Calibri"/>
                <a:ea typeface="+mn-ea"/>
                <a:cs typeface="+mn-cs"/>
              </a:rPr>
              <a:t>ru</a:t>
            </a:r>
            <a:endParaRPr lang="ru-RU" sz="1600" b="1" i="0" u="none" strike="noStrike" cap="none" spc="0">
              <a:ln>
                <a:noFill/>
              </a:ln>
              <a:solidFill>
                <a:srgbClr val="00B473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: скругленные противолежащие углы 11"/>
          <p:cNvSpPr/>
          <p:nvPr/>
        </p:nvSpPr>
        <p:spPr bwMode="auto">
          <a:xfrm>
            <a:off x="8670120" y="2255298"/>
            <a:ext cx="3341937" cy="57912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rPr>
              <a:t>Наши контакты</a:t>
            </a:r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872808" y="2501652"/>
            <a:ext cx="4731278" cy="2806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8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1694159" y="6417527"/>
            <a:ext cx="418477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1548F97-6F98-4293-A2F0-B2047CBAB58F}" type="slidenum">
              <a:rPr lang="ru-RU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rPr>
              <a:t>4</a:t>
            </a:fld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: скругленные противолежащие углы 2"/>
          <p:cNvSpPr/>
          <p:nvPr/>
        </p:nvSpPr>
        <p:spPr bwMode="auto">
          <a:xfrm>
            <a:off x="2272791" y="208173"/>
            <a:ext cx="6888480" cy="57912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Times New Roman"/>
                <a:ea typeface="+mn-ea"/>
                <a:cs typeface="Times New Roman"/>
              </a:rPr>
              <a:t>Основные направления деятельности</a:t>
            </a:r>
            <a:endParaRPr>
              <a:latin typeface="Times New Roman"/>
              <a:cs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17097" y="995661"/>
          <a:ext cx="6017894" cy="5303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16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1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02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№ п.п.</a:t>
                      </a:r>
                      <a:endParaRPr/>
                    </a:p>
                  </a:txBody>
                  <a:tcPr anchor="ctr">
                    <a:solidFill>
                      <a:srgbClr val="64C3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/>
                        <a:t>Направления обучения</a:t>
                      </a:r>
                      <a:endParaRPr/>
                    </a:p>
                  </a:txBody>
                  <a:tcPr anchor="ctr">
                    <a:solidFill>
                      <a:srgbClr val="64C3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8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1</a:t>
                      </a:r>
                      <a:endParaRPr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Бурение </a:t>
                      </a:r>
                      <a:r>
                        <a:rPr lang="ru-RU" sz="1400" spc="150"/>
                        <a:t>нефтяных</a:t>
                      </a:r>
                      <a:r>
                        <a:rPr lang="ru-RU" sz="1400"/>
                        <a:t> и газовых скважин</a:t>
                      </a:r>
                      <a:endParaRPr lang="ru-RU" sz="1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8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2</a:t>
                      </a:r>
                      <a:endParaRPr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Добыча нефти и газа, поддержание пластового давления</a:t>
                      </a:r>
                      <a:endParaRPr lang="ru-RU" sz="1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8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3</a:t>
                      </a:r>
                      <a:endParaRPr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Капитальный и подземный ремонт скважин</a:t>
                      </a:r>
                      <a:endParaRPr lang="ru-RU" sz="1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8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4</a:t>
                      </a:r>
                      <a:endParaRPr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Переработка нефти, газа. Нефтехимия</a:t>
                      </a:r>
                      <a:endParaRPr lang="ru-RU" sz="1400" b="1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8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5</a:t>
                      </a:r>
                      <a:endParaRPr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Теплоэнергетика</a:t>
                      </a:r>
                      <a:endParaRPr lang="ru-RU" sz="1400" b="1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8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6</a:t>
                      </a:r>
                      <a:endParaRPr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Подъемные сооружения и строительно-монтажные работы</a:t>
                      </a:r>
                      <a:endParaRPr lang="ru-RU" sz="1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8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7</a:t>
                      </a:r>
                      <a:endParaRPr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Транспорт</a:t>
                      </a:r>
                      <a:endParaRPr lang="ru-RU" sz="1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88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8</a:t>
                      </a:r>
                      <a:endParaRPr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Электроэнергетика, связь, автоматизация</a:t>
                      </a:r>
                      <a:endParaRPr lang="ru-RU" sz="1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88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9</a:t>
                      </a:r>
                      <a:endParaRPr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Механическая обработка материалов, ремонт изделий</a:t>
                      </a:r>
                      <a:endParaRPr lang="ru-RU" sz="1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88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10</a:t>
                      </a:r>
                      <a:endParaRPr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Сварочное дело и литейное производство</a:t>
                      </a:r>
                      <a:endParaRPr lang="ru-RU" sz="1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88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11</a:t>
                      </a:r>
                      <a:endParaRPr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Промышленная безопасность</a:t>
                      </a:r>
                      <a:endParaRPr lang="ru-RU" sz="1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88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12</a:t>
                      </a:r>
                      <a:endParaRPr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Экологическая безопасность</a:t>
                      </a:r>
                      <a:endParaRPr lang="ru-RU" sz="1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88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13</a:t>
                      </a:r>
                      <a:endParaRPr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Радиационная безопасность</a:t>
                      </a:r>
                      <a:endParaRPr lang="ru-RU" sz="1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21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14</a:t>
                      </a:r>
                      <a:endParaRPr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Профессии рабочих, общие для всех отраслей народного хозяйства</a:t>
                      </a:r>
                      <a:endParaRPr lang="ru-RU" sz="1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88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15</a:t>
                      </a:r>
                      <a:endParaRPr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Охрана труда</a:t>
                      </a:r>
                      <a:endParaRPr lang="ru-RU" sz="14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 bwMode="auto">
          <a:xfrm>
            <a:off x="1827415" y="6696172"/>
            <a:ext cx="7057143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Полный перечень профессий и направлений на нашем сайте: </a:t>
            </a:r>
            <a:r>
              <a:rPr lang="en-US" sz="1400" b="0" i="0" u="none" strike="noStrike" cap="none" spc="0">
                <a:ln>
                  <a:noFill/>
                </a:ln>
                <a:solidFill>
                  <a:srgbClr val="00B050"/>
                </a:solidFill>
                <a:latin typeface="Calibri"/>
                <a:ea typeface="+mn-ea"/>
                <a:cs typeface="+mn-cs"/>
              </a:rPr>
              <a:t>www.cpk.tatneft.ru</a:t>
            </a:r>
            <a:endParaRPr lang="ru-RU" sz="1400" b="0" i="0" u="none" strike="noStrike" cap="none" spc="0">
              <a:ln>
                <a:noFill/>
              </a:ln>
              <a:solidFill>
                <a:srgbClr val="00B05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1" descr="Изображение 001 (265)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371470" y="858735"/>
            <a:ext cx="1587714" cy="2380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7" descr="12345600 080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0228937" y="617161"/>
            <a:ext cx="1845966" cy="2771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IMG_0721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269691" y="3397789"/>
            <a:ext cx="2153531" cy="1434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IMG_0814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467295" y="4904183"/>
            <a:ext cx="2495193" cy="1623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216441" y="4294746"/>
            <a:ext cx="2919140" cy="1946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16199998">
            <a:off x="7761071" y="2078974"/>
            <a:ext cx="2711208" cy="2033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8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ru-RU" sz="1800"/>
          </a:p>
        </p:txBody>
      </p:sp>
      <p:sp>
        <p:nvSpPr>
          <p:cNvPr id="4" name="TextBox 3"/>
          <p:cNvSpPr txBox="1"/>
          <p:nvPr/>
        </p:nvSpPr>
        <p:spPr bwMode="auto">
          <a:xfrm>
            <a:off x="11803158" y="6576521"/>
            <a:ext cx="309119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fld id="{E1548F97-6F98-4293-A2F0-B2047CBAB58F}" type="slidenum">
              <a:rPr lang="ru-RU">
                <a:solidFill>
                  <a:schemeClr val="bg1"/>
                </a:solidFill>
              </a:rPr>
              <a:t>5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противолежащие углы 1"/>
          <p:cNvSpPr/>
          <p:nvPr/>
        </p:nvSpPr>
        <p:spPr bwMode="auto">
          <a:xfrm>
            <a:off x="3693361" y="452919"/>
            <a:ext cx="5892800" cy="57912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600" b="1">
                <a:latin typeface="Times New Roman"/>
                <a:cs typeface="Times New Roman"/>
              </a:rPr>
              <a:t>Разрешительная документация</a:t>
            </a:r>
            <a:endParaRPr sz="26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t="15987" r="5900" b="49374"/>
          <a:stretch/>
        </p:blipFill>
        <p:spPr bwMode="auto">
          <a:xfrm>
            <a:off x="568959" y="1187299"/>
            <a:ext cx="11234200" cy="28354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35044" y="1412241"/>
            <a:ext cx="1716635" cy="2407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rot="5400000">
            <a:off x="9573606" y="1764956"/>
            <a:ext cx="2407920" cy="170249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 t="15987" r="5900" b="49374"/>
          <a:stretch/>
        </p:blipFill>
        <p:spPr bwMode="auto">
          <a:xfrm>
            <a:off x="568959" y="3938491"/>
            <a:ext cx="11234200" cy="2835424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097280" y="4143900"/>
            <a:ext cx="1686560" cy="241336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2865120" y="4143900"/>
            <a:ext cx="1686560" cy="2432623"/>
          </a:xfrm>
          <a:prstGeom prst="rect">
            <a:avLst/>
          </a:prstGeom>
          <a:noFill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4601909" y="4143900"/>
            <a:ext cx="1718040" cy="2432623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6370180" y="4143900"/>
            <a:ext cx="1718040" cy="2432623"/>
          </a:xfrm>
          <a:prstGeom prst="rect">
            <a:avLst/>
          </a:prstGeom>
          <a:noFill/>
        </p:spPr>
      </p:pic>
      <p:pic>
        <p:nvPicPr>
          <p:cNvPr id="14" name="Picture 4" descr="Центр оценки квалификаций ЦОК 78.012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8138452" y="4143900"/>
            <a:ext cx="1719730" cy="243262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1763598" name="Прямоугольник 9"/>
          <p:cNvSpPr>
            <a:spLocks noChangeArrowheads="1"/>
          </p:cNvSpPr>
          <p:nvPr/>
        </p:nvSpPr>
        <p:spPr bwMode="auto">
          <a:xfrm>
            <a:off x="44449" y="2211387"/>
            <a:ext cx="8560624" cy="29225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 algn="r">
              <a:defRPr/>
            </a:pPr>
            <a:endParaRPr lang="ru-RU" sz="2100">
              <a:latin typeface="Times New Roman"/>
            </a:endParaRPr>
          </a:p>
        </p:txBody>
      </p:sp>
      <p:sp>
        <p:nvSpPr>
          <p:cNvPr id="645277274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2" y="-144462"/>
            <a:ext cx="304799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599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17869524" name="TextBox 3"/>
          <p:cNvSpPr txBox="1"/>
          <p:nvPr/>
        </p:nvSpPr>
        <p:spPr bwMode="auto">
          <a:xfrm>
            <a:off x="11683998" y="6417526"/>
            <a:ext cx="429715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6</a:t>
            </a:r>
            <a:endParaRPr/>
          </a:p>
        </p:txBody>
      </p:sp>
      <p:sp>
        <p:nvSpPr>
          <p:cNvPr id="1750677058" name="Прямоугольник: скругленные противолежащие углы 18"/>
          <p:cNvSpPr/>
          <p:nvPr/>
        </p:nvSpPr>
        <p:spPr bwMode="auto">
          <a:xfrm>
            <a:off x="2192639" y="309560"/>
            <a:ext cx="7492464" cy="6620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220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200" b="1" i="0" u="none" strike="noStrike" cap="none" spc="0">
                <a:solidFill>
                  <a:schemeClr val="bg1"/>
                </a:solidFill>
                <a:latin typeface="Times New Roman"/>
                <a:ea typeface="Pragmatica CondITT"/>
                <a:cs typeface="Times New Roman"/>
              </a:rPr>
              <a:t>Проблемы в сфере подготовки рабочего персонала</a:t>
            </a:r>
            <a:endParaRPr sz="2200" b="1" i="0" u="none" strike="noStrike" cap="none" spc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/>
          </a:p>
        </p:txBody>
      </p:sp>
      <p:pic>
        <p:nvPicPr>
          <p:cNvPr id="333234492" name="Рисунок 33323449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685103" y="106527"/>
            <a:ext cx="2277236" cy="1038253"/>
          </a:xfrm>
          <a:prstGeom prst="rect">
            <a:avLst/>
          </a:prstGeom>
        </p:spPr>
      </p:pic>
      <p:sp>
        <p:nvSpPr>
          <p:cNvPr id="989840084" name="TextBox 4"/>
          <p:cNvSpPr txBox="1">
            <a:spLocks noChangeArrowheads="1"/>
          </p:cNvSpPr>
          <p:nvPr/>
        </p:nvSpPr>
        <p:spPr bwMode="auto">
          <a:xfrm>
            <a:off x="44449" y="1144782"/>
            <a:ext cx="8654308" cy="929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defRPr>
                <a:solidFill>
                  <a:schemeClr val="tx1"/>
                </a:solidFill>
                <a:latin typeface="Pragmatica MediumITT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>
              <a:defRPr/>
            </a:pPr>
            <a:r>
              <a:rPr lang="ru-RU" sz="1600" b="1">
                <a:solidFill>
                  <a:srgbClr val="0070C0"/>
                </a:solidFill>
              </a:rPr>
              <a:t>После обучения по профессии рабочий персонал: </a:t>
            </a:r>
            <a:endParaRPr/>
          </a:p>
          <a:p>
            <a:pPr>
              <a:defRPr/>
            </a:pPr>
            <a:endParaRPr lang="ru-RU" sz="700" b="1"/>
          </a:p>
          <a:p>
            <a:pPr marL="285750" indent="-285750">
              <a:buFont typeface="Arial"/>
              <a:buChar char="•"/>
              <a:defRPr/>
            </a:pPr>
            <a:r>
              <a:rPr lang="ru-RU" sz="1600" b="1">
                <a:solidFill>
                  <a:srgbClr val="FF0000"/>
                </a:solidFill>
              </a:rPr>
              <a:t>не обладает </a:t>
            </a:r>
            <a:r>
              <a:rPr lang="ru-RU" sz="1400" b="1">
                <a:solidFill>
                  <a:srgbClr val="FF0000"/>
                </a:solidFill>
              </a:rPr>
              <a:t>полным</a:t>
            </a:r>
            <a:r>
              <a:rPr lang="ru-RU" sz="1600" b="1">
                <a:solidFill>
                  <a:srgbClr val="FF0000"/>
                </a:solidFill>
              </a:rPr>
              <a:t> набором умений для реализации трудовых функций;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600" b="1">
                <a:solidFill>
                  <a:srgbClr val="FF0000"/>
                </a:solidFill>
              </a:rPr>
              <a:t>не понимает свою роль в системе организации бережливого производства.</a:t>
            </a:r>
            <a:endParaRPr/>
          </a:p>
        </p:txBody>
      </p:sp>
      <p:sp>
        <p:nvSpPr>
          <p:cNvPr id="1659917086" name="TextBox 1"/>
          <p:cNvSpPr txBox="1">
            <a:spLocks noChangeArrowheads="1"/>
          </p:cNvSpPr>
          <p:nvPr/>
        </p:nvSpPr>
        <p:spPr bwMode="auto">
          <a:xfrm>
            <a:off x="0" y="2211387"/>
            <a:ext cx="7980341" cy="179867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defRPr>
                <a:solidFill>
                  <a:schemeClr val="tx1"/>
                </a:solidFill>
                <a:latin typeface="Pragmatica MediumITT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>
              <a:buFont typeface="Arial"/>
              <a:buChar char="•"/>
              <a:defRPr/>
            </a:pPr>
            <a:r>
              <a:rPr lang="ru-RU" sz="1600"/>
              <a:t>Упор при подготовке рабочих делается на теоретическое обучение;</a:t>
            </a:r>
            <a:endParaRPr sz="1600"/>
          </a:p>
          <a:p>
            <a:pPr>
              <a:buFont typeface="Arial"/>
              <a:buChar char="•"/>
              <a:defRPr/>
            </a:pPr>
            <a:endParaRPr sz="1600"/>
          </a:p>
          <a:p>
            <a:pPr>
              <a:buFont typeface="Arial"/>
              <a:buChar char="•"/>
              <a:defRPr/>
            </a:pPr>
            <a:r>
              <a:rPr lang="ru-RU" sz="1600"/>
              <a:t>объем практической подготовки недостаточен для формирования устойчивого набора необходимых умений;</a:t>
            </a:r>
            <a:endParaRPr sz="1600"/>
          </a:p>
          <a:p>
            <a:pPr>
              <a:buFont typeface="Arial"/>
              <a:buChar char="•"/>
              <a:defRPr/>
            </a:pPr>
            <a:endParaRPr sz="1600"/>
          </a:p>
          <a:p>
            <a:pPr>
              <a:buFont typeface="Arial"/>
              <a:buChar char="•"/>
              <a:defRPr/>
            </a:pPr>
            <a:r>
              <a:rPr lang="ru-RU" sz="1600"/>
              <a:t>производственная практика на предприятии фактически выражается в отработке навыков хозяйственных и подсобных работ;</a:t>
            </a:r>
            <a:endParaRPr sz="1600"/>
          </a:p>
        </p:txBody>
      </p:sp>
      <p:sp>
        <p:nvSpPr>
          <p:cNvPr id="1471991574" name="Прямоугольник 1"/>
          <p:cNvSpPr>
            <a:spLocks noChangeArrowheads="1"/>
          </p:cNvSpPr>
          <p:nvPr/>
        </p:nvSpPr>
        <p:spPr bwMode="auto">
          <a:xfrm>
            <a:off x="44449" y="4010067"/>
            <a:ext cx="7624253" cy="106715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defRPr>
                <a:solidFill>
                  <a:schemeClr val="tx1"/>
                </a:solidFill>
                <a:latin typeface="Pragmatica MediumITT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>
              <a:buFont typeface="Arial"/>
              <a:buChar char="•"/>
              <a:defRPr/>
            </a:pPr>
            <a:r>
              <a:rPr lang="ru-RU" sz="1600"/>
              <a:t>обучение рабочих инструментам бережливого производства организовано в формате теоретических занятий, поэтому рабочий персонал не имеет навыков практического применения инструментов бережливого производства.</a:t>
            </a:r>
            <a:endParaRPr sz="1600"/>
          </a:p>
        </p:txBody>
      </p:sp>
      <p:pic>
        <p:nvPicPr>
          <p:cNvPr id="1509956444" name="Picture 11" descr="C:\Users\User\Desktop\Подсобные файлы к презентации\klipart-people-antikrizis-4_small.gif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985249" y="2201068"/>
            <a:ext cx="2698749" cy="1471612"/>
          </a:xfrm>
          <a:prstGeom prst="rect">
            <a:avLst/>
          </a:prstGeom>
          <a:noFill/>
          <a:ln>
            <a:noFill/>
          </a:ln>
        </p:spPr>
      </p:pic>
      <p:sp>
        <p:nvSpPr>
          <p:cNvPr id="200699753" name="Прямоугольник 15"/>
          <p:cNvSpPr/>
          <p:nvPr/>
        </p:nvSpPr>
        <p:spPr bwMode="auto">
          <a:xfrm>
            <a:off x="1760833" y="5133974"/>
            <a:ext cx="7493276" cy="1554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70C0"/>
                </a:solidFill>
              </a:rPr>
              <a:t>Последствия:</a:t>
            </a:r>
            <a:endParaRPr/>
          </a:p>
          <a:p>
            <a:pPr>
              <a:defRPr/>
            </a:pPr>
            <a:endParaRPr lang="ru-RU" sz="600" b="1"/>
          </a:p>
          <a:p>
            <a:pPr marL="285750" indent="-285750">
              <a:buFont typeface="Arial"/>
              <a:buChar char="•"/>
              <a:defRPr/>
            </a:pPr>
            <a:r>
              <a:rPr lang="ru-RU" sz="1800" b="1">
                <a:solidFill>
                  <a:srgbClr val="FF0000"/>
                </a:solidFill>
              </a:rPr>
              <a:t>длительный и затратный период адаптации на производстве;</a:t>
            </a:r>
            <a:endParaRPr sz="1800"/>
          </a:p>
          <a:p>
            <a:pPr marL="285750" indent="-285750">
              <a:buFont typeface="Arial"/>
              <a:buChar char="•"/>
              <a:defRPr/>
            </a:pPr>
            <a:r>
              <a:rPr lang="ru-RU" sz="1800" b="1">
                <a:solidFill>
                  <a:srgbClr val="FF0000"/>
                </a:solidFill>
              </a:rPr>
              <a:t>рабочий долго не может показать максимальную результативность на рабочем месте.</a:t>
            </a:r>
            <a:endParaRPr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648981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2" y="-144462"/>
            <a:ext cx="304799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599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286650538" name="TextBox 3"/>
          <p:cNvSpPr txBox="1"/>
          <p:nvPr/>
        </p:nvSpPr>
        <p:spPr bwMode="auto">
          <a:xfrm>
            <a:off x="11683998" y="6417526"/>
            <a:ext cx="430075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solidFill>
                  <a:schemeClr val="bg1"/>
                </a:solidFill>
              </a:rPr>
              <a:t>7</a:t>
            </a: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836113696" name="Прямоугольник: скругленные противолежащие углы 18"/>
          <p:cNvSpPr/>
          <p:nvPr/>
        </p:nvSpPr>
        <p:spPr bwMode="auto">
          <a:xfrm>
            <a:off x="2192639" y="309560"/>
            <a:ext cx="7492464" cy="6620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2000">
              <a:solidFill>
                <a:prstClr val="white"/>
              </a:solidFill>
              <a:latin typeface="Pragmatica CondITT"/>
            </a:endParaRPr>
          </a:p>
          <a:p>
            <a:pPr algn="ctr">
              <a:defRPr/>
            </a:pPr>
            <a:r>
              <a:rPr lang="ru-RU" sz="2200" b="1" i="0" u="none" strike="noStrike" cap="none" spc="0">
                <a:solidFill>
                  <a:prstClr val="white"/>
                </a:solidFill>
                <a:latin typeface="Times New Roman"/>
                <a:ea typeface="Pragmatica CondITT"/>
                <a:cs typeface="Times New Roman"/>
              </a:rPr>
              <a:t>Развитие Компании благодаря современным </a:t>
            </a:r>
            <a:endParaRPr sz="2200" b="1" i="0" u="none" strike="noStrike" cap="none" spc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200" b="1" i="0" u="none" strike="noStrike" cap="none" spc="0">
                <a:solidFill>
                  <a:prstClr val="white"/>
                </a:solidFill>
                <a:latin typeface="Times New Roman"/>
                <a:ea typeface="Pragmatica CondITT"/>
                <a:cs typeface="Times New Roman"/>
              </a:rPr>
              <a:t>методикам обучения</a:t>
            </a:r>
            <a:endParaRPr sz="2200" b="1" i="0" u="none" strike="noStrike" cap="none" spc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/>
          </a:p>
        </p:txBody>
      </p:sp>
      <p:pic>
        <p:nvPicPr>
          <p:cNvPr id="1990883973" name="Рисунок 199088397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685103" y="106527"/>
            <a:ext cx="2277236" cy="1038253"/>
          </a:xfrm>
          <a:prstGeom prst="rect">
            <a:avLst/>
          </a:prstGeom>
        </p:spPr>
      </p:pic>
      <p:sp>
        <p:nvSpPr>
          <p:cNvPr id="215852938" name="Скругленный прямоугольник 19"/>
          <p:cNvSpPr/>
          <p:nvPr/>
        </p:nvSpPr>
        <p:spPr bwMode="auto">
          <a:xfrm>
            <a:off x="214312" y="1031345"/>
            <a:ext cx="2600325" cy="54967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B4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anchor="ctr"/>
          <a:lstStyle/>
          <a:p>
            <a:pPr marL="0" lvl="1" algn="ctr" defTabSz="266699">
              <a:defRPr/>
            </a:pPr>
            <a:endParaRPr lang="ru-RU" sz="1600" b="1">
              <a:solidFill>
                <a:srgbClr val="FF0000"/>
              </a:solidFill>
            </a:endParaRPr>
          </a:p>
          <a:p>
            <a:pPr marL="0" lvl="1" algn="ctr" defTabSz="266699">
              <a:defRPr/>
            </a:pPr>
            <a:r>
              <a:rPr lang="ru-RU" sz="1400" b="1">
                <a:solidFill>
                  <a:srgbClr val="FF0000"/>
                </a:solidFill>
              </a:rPr>
              <a:t>Применение инструментов бережливого производства</a:t>
            </a:r>
            <a:endParaRPr sz="1400"/>
          </a:p>
          <a:p>
            <a:pPr algn="ctr" defTabSz="266699">
              <a:defRPr/>
            </a:pPr>
            <a:endParaRPr lang="ru-RU" sz="1600" b="1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77652705" name="Прямоугольник 9"/>
          <p:cNvSpPr>
            <a:spLocks noChangeArrowheads="1"/>
          </p:cNvSpPr>
          <p:nvPr/>
        </p:nvSpPr>
        <p:spPr bwMode="auto">
          <a:xfrm>
            <a:off x="236537" y="1653645"/>
            <a:ext cx="2578099" cy="51440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tabLst>
                <a:tab pos="2970212" algn="ctr"/>
                <a:tab pos="5940424" algn="r"/>
              </a:tabLs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 algn="r">
              <a:defRPr/>
            </a:pPr>
            <a:endParaRPr lang="ru-RU" sz="210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79786897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09575" y="1724024"/>
            <a:ext cx="2209799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0722803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09575" y="3443287"/>
            <a:ext cx="2209799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6476266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20687" y="5141911"/>
            <a:ext cx="2209799" cy="1655761"/>
          </a:xfrm>
          <a:prstGeom prst="rect">
            <a:avLst/>
          </a:prstGeom>
          <a:noFill/>
          <a:ln>
            <a:noFill/>
          </a:ln>
        </p:spPr>
      </p:pic>
      <p:sp>
        <p:nvSpPr>
          <p:cNvPr id="1664423231" name="Скругленный прямоугольник 20"/>
          <p:cNvSpPr/>
          <p:nvPr/>
        </p:nvSpPr>
        <p:spPr bwMode="auto">
          <a:xfrm>
            <a:off x="3969279" y="1996545"/>
            <a:ext cx="2600325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B4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anchor="ctr"/>
          <a:lstStyle/>
          <a:p>
            <a:pPr marL="0" lvl="1" algn="ctr" defTabSz="266699">
              <a:defRPr/>
            </a:pPr>
            <a:r>
              <a:rPr lang="ru-RU" sz="1600" b="1">
                <a:solidFill>
                  <a:srgbClr val="FF0000"/>
                </a:solidFill>
              </a:rPr>
              <a:t>Цели и задачи по </a:t>
            </a:r>
            <a:r>
              <a:rPr lang="en-US" sz="1600" b="1">
                <a:solidFill>
                  <a:srgbClr val="FF0000"/>
                </a:solidFill>
              </a:rPr>
              <a:t>SMART</a:t>
            </a:r>
            <a:endParaRPr lang="ru-RU" sz="1600" b="1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2098098868" name="Рисунок 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233158" y="2784739"/>
            <a:ext cx="4066695" cy="3327135"/>
          </a:xfrm>
          <a:prstGeom prst="rect">
            <a:avLst/>
          </a:prstGeom>
          <a:noFill/>
          <a:ln>
            <a:noFill/>
          </a:ln>
        </p:spPr>
      </p:pic>
      <p:sp>
        <p:nvSpPr>
          <p:cNvPr id="2095674762" name="Скругленный прямоугольник 18"/>
          <p:cNvSpPr/>
          <p:nvPr/>
        </p:nvSpPr>
        <p:spPr bwMode="auto">
          <a:xfrm>
            <a:off x="8116241" y="2387599"/>
            <a:ext cx="2949574" cy="6619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B4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anchor="ctr"/>
          <a:lstStyle/>
          <a:p>
            <a:pPr marL="0" lvl="1" algn="ctr" defTabSz="266699">
              <a:defRPr/>
            </a:pPr>
            <a:r>
              <a:rPr lang="ru-RU" sz="1400" b="1">
                <a:solidFill>
                  <a:srgbClr val="FF0000"/>
                </a:solidFill>
              </a:rPr>
              <a:t>Применение профессиональных стандартов</a:t>
            </a:r>
            <a:endParaRPr sz="1400" b="1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665879179" name="Рисунок 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358334" y="3381374"/>
            <a:ext cx="2465387" cy="3490656"/>
          </a:xfrm>
          <a:prstGeom prst="rect">
            <a:avLst/>
          </a:prstGeom>
          <a:noFill/>
          <a:ln>
            <a:noFill/>
          </a:ln>
        </p:spPr>
      </p:pic>
      <p:sp>
        <p:nvSpPr>
          <p:cNvPr id="703199045" name="TextBox 21"/>
          <p:cNvSpPr txBox="1">
            <a:spLocks noChangeArrowheads="1"/>
          </p:cNvSpPr>
          <p:nvPr/>
        </p:nvSpPr>
        <p:spPr bwMode="auto">
          <a:xfrm>
            <a:off x="3627137" y="4193442"/>
            <a:ext cx="1359619" cy="27467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defRPr>
                <a:solidFill>
                  <a:schemeClr val="tx1"/>
                </a:solidFill>
                <a:latin typeface="Pragmatica MediumITT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>
              <a:defRPr/>
            </a:pPr>
            <a:r>
              <a:rPr lang="ru-RU" sz="1200" b="1">
                <a:solidFill>
                  <a:prstClr val="black"/>
                </a:solidFill>
                <a:latin typeface="Calibri"/>
              </a:rPr>
              <a:t>(Конкретный)</a:t>
            </a:r>
            <a:endParaRPr/>
          </a:p>
        </p:txBody>
      </p:sp>
      <p:sp>
        <p:nvSpPr>
          <p:cNvPr id="198615862" name="TextBox 2"/>
          <p:cNvSpPr txBox="1">
            <a:spLocks noChangeArrowheads="1"/>
          </p:cNvSpPr>
          <p:nvPr/>
        </p:nvSpPr>
        <p:spPr bwMode="auto">
          <a:xfrm>
            <a:off x="4841848" y="3676628"/>
            <a:ext cx="1097022" cy="27467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defRPr>
                <a:solidFill>
                  <a:schemeClr val="tx1"/>
                </a:solidFill>
                <a:latin typeface="Pragmatica MediumITT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>
              <a:defRPr/>
            </a:pPr>
            <a:r>
              <a:rPr lang="ru-RU" sz="1200" b="1">
                <a:solidFill>
                  <a:prstClr val="black"/>
                </a:solidFill>
                <a:latin typeface="Calibri"/>
              </a:rPr>
              <a:t>(Измеримый)</a:t>
            </a:r>
            <a:endParaRPr/>
          </a:p>
        </p:txBody>
      </p:sp>
      <p:sp>
        <p:nvSpPr>
          <p:cNvPr id="1554315707" name="TextBox 19"/>
          <p:cNvSpPr txBox="1">
            <a:spLocks noChangeArrowheads="1"/>
          </p:cNvSpPr>
          <p:nvPr/>
        </p:nvSpPr>
        <p:spPr bwMode="auto">
          <a:xfrm>
            <a:off x="5984519" y="4271962"/>
            <a:ext cx="1170169" cy="27467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defRPr>
                <a:solidFill>
                  <a:schemeClr val="tx1"/>
                </a:solidFill>
                <a:latin typeface="Pragmatica MediumITT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>
              <a:defRPr/>
            </a:pPr>
            <a:r>
              <a:rPr lang="ru-RU" sz="1200" b="1">
                <a:solidFill>
                  <a:prstClr val="black"/>
                </a:solidFill>
                <a:latin typeface="Calibri"/>
              </a:rPr>
              <a:t>(Достижимый)</a:t>
            </a:r>
            <a:endParaRPr/>
          </a:p>
        </p:txBody>
      </p:sp>
      <p:sp>
        <p:nvSpPr>
          <p:cNvPr id="248160726" name="TextBox 22"/>
          <p:cNvSpPr txBox="1">
            <a:spLocks noChangeArrowheads="1"/>
          </p:cNvSpPr>
          <p:nvPr/>
        </p:nvSpPr>
        <p:spPr bwMode="auto">
          <a:xfrm>
            <a:off x="4166535" y="5329417"/>
            <a:ext cx="1223825" cy="45755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defRPr>
                <a:solidFill>
                  <a:schemeClr val="tx1"/>
                </a:solidFill>
                <a:latin typeface="Pragmatica MediumITT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>
              <a:defRPr/>
            </a:pPr>
            <a:r>
              <a:rPr lang="ru-RU" sz="1200" b="1">
                <a:solidFill>
                  <a:prstClr val="black"/>
                </a:solidFill>
                <a:latin typeface="Calibri"/>
              </a:rPr>
              <a:t>(Ограниченный </a:t>
            </a:r>
            <a:endParaRPr/>
          </a:p>
          <a:p>
            <a:pPr>
              <a:defRPr/>
            </a:pPr>
            <a:r>
              <a:rPr lang="ru-RU" sz="1200" b="1">
                <a:solidFill>
                  <a:prstClr val="black"/>
                </a:solidFill>
                <a:latin typeface="Calibri"/>
              </a:rPr>
              <a:t>по времени)</a:t>
            </a:r>
            <a:endParaRPr/>
          </a:p>
        </p:txBody>
      </p:sp>
      <p:sp>
        <p:nvSpPr>
          <p:cNvPr id="1496789635" name="TextBox 20"/>
          <p:cNvSpPr txBox="1">
            <a:spLocks noChangeArrowheads="1"/>
          </p:cNvSpPr>
          <p:nvPr/>
        </p:nvSpPr>
        <p:spPr bwMode="auto">
          <a:xfrm>
            <a:off x="5532164" y="5329417"/>
            <a:ext cx="1235428" cy="27467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defRPr>
                <a:solidFill>
                  <a:schemeClr val="tx1"/>
                </a:solidFill>
                <a:latin typeface="Pragmatica MediumITT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>
              <a:defRPr/>
            </a:pPr>
            <a:r>
              <a:rPr lang="ru-RU" sz="1200" b="1">
                <a:solidFill>
                  <a:prstClr val="black"/>
                </a:solidFill>
                <a:latin typeface="Calibri"/>
              </a:rPr>
              <a:t>(Реалистичный)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2867065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2" y="-144462"/>
            <a:ext cx="304799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599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427074664" name="TextBox 3"/>
          <p:cNvSpPr txBox="1"/>
          <p:nvPr/>
        </p:nvSpPr>
        <p:spPr bwMode="auto">
          <a:xfrm>
            <a:off x="11683998" y="6417526"/>
            <a:ext cx="430075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solidFill>
                  <a:schemeClr val="bg1"/>
                </a:solidFill>
              </a:rPr>
              <a:t>8</a:t>
            </a: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735925638" name="Прямоугольник: скругленные противолежащие углы 18"/>
          <p:cNvSpPr/>
          <p:nvPr/>
        </p:nvSpPr>
        <p:spPr bwMode="auto">
          <a:xfrm>
            <a:off x="2044369" y="294640"/>
            <a:ext cx="7492464" cy="6620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2000">
              <a:solidFill>
                <a:prstClr val="white"/>
              </a:solidFill>
              <a:latin typeface="Pragmatica CondITT"/>
            </a:endParaRPr>
          </a:p>
          <a:p>
            <a:pPr algn="ctr">
              <a:defRPr/>
            </a:pPr>
            <a:r>
              <a:rPr lang="ru-RU" sz="2000" b="1" i="0" u="none" strike="noStrike" cap="none" spc="0">
                <a:solidFill>
                  <a:prstClr val="white"/>
                </a:solidFill>
                <a:latin typeface="Times New Roman"/>
                <a:ea typeface="Pragmatica CondITT"/>
                <a:cs typeface="Times New Roman"/>
              </a:rPr>
              <a:t>П</a:t>
            </a:r>
            <a:r>
              <a:rPr lang="ru-RU" sz="2200" b="1" i="0" u="none" strike="noStrike" cap="none" spc="0">
                <a:solidFill>
                  <a:prstClr val="white"/>
                </a:solidFill>
                <a:latin typeface="Times New Roman"/>
                <a:ea typeface="Pragmatica CondITT"/>
                <a:cs typeface="Times New Roman"/>
              </a:rPr>
              <a:t>рименение профстандартов - повышение качества практического обучения</a:t>
            </a:r>
            <a:endParaRPr sz="2200" b="1" i="0" u="none" strike="noStrike" cap="none" spc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/>
          </a:p>
        </p:txBody>
      </p:sp>
      <p:pic>
        <p:nvPicPr>
          <p:cNvPr id="90904310" name="Рисунок 9090430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685103" y="106527"/>
            <a:ext cx="2277236" cy="1038253"/>
          </a:xfrm>
          <a:prstGeom prst="rect">
            <a:avLst/>
          </a:prstGeom>
        </p:spPr>
      </p:pic>
      <p:pic>
        <p:nvPicPr>
          <p:cNvPr id="699612635" name="Рисунок 2"/>
          <p:cNvPicPr>
            <a:picLocks noChangeAspect="1"/>
          </p:cNvPicPr>
          <p:nvPr/>
        </p:nvPicPr>
        <p:blipFill>
          <a:blip r:embed="rId3"/>
          <a:srcRect l="38377" t="31297" r="25649" b="13578"/>
          <a:stretch/>
        </p:blipFill>
        <p:spPr bwMode="auto">
          <a:xfrm>
            <a:off x="1202796" y="1931829"/>
            <a:ext cx="4432754" cy="3818988"/>
          </a:xfrm>
          <a:prstGeom prst="rect">
            <a:avLst/>
          </a:prstGeom>
        </p:spPr>
      </p:pic>
      <p:sp>
        <p:nvSpPr>
          <p:cNvPr id="94298209" name="Прямоугольник 3"/>
          <p:cNvSpPr>
            <a:spLocks noChangeArrowheads="1"/>
          </p:cNvSpPr>
          <p:nvPr/>
        </p:nvSpPr>
        <p:spPr bwMode="auto">
          <a:xfrm>
            <a:off x="6078960" y="1341783"/>
            <a:ext cx="3457872" cy="49990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Pragmatica MediumITT"/>
              </a:defRPr>
            </a:lvl1pPr>
            <a:lvl2pPr marL="742950" indent="-285750">
              <a:defRPr>
                <a:solidFill>
                  <a:schemeClr val="tx1"/>
                </a:solidFill>
                <a:latin typeface="Pragmatica MediumITT"/>
              </a:defRPr>
            </a:lvl2pPr>
            <a:lvl3pPr marL="1143000" indent="-228600">
              <a:defRPr>
                <a:solidFill>
                  <a:schemeClr val="tx1"/>
                </a:solidFill>
                <a:latin typeface="Pragmatica MediumITT"/>
              </a:defRPr>
            </a:lvl3pPr>
            <a:lvl4pPr marL="1600200" indent="-228600">
              <a:defRPr>
                <a:solidFill>
                  <a:schemeClr val="tx1"/>
                </a:solidFill>
                <a:latin typeface="Pragmatica MediumITT"/>
              </a:defRPr>
            </a:lvl4pPr>
            <a:lvl5pPr marL="2057400" indent="-228600">
              <a:defRPr>
                <a:solidFill>
                  <a:schemeClr val="tx1"/>
                </a:solidFill>
                <a:latin typeface="Pragmatica MediumITT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Pragmatica MediumITT"/>
              </a:defRPr>
            </a:lvl9pPr>
          </a:lstStyle>
          <a:p>
            <a:pPr>
              <a:defRPr/>
            </a:pPr>
            <a:r>
              <a:rPr lang="ru-RU" sz="1400" i="1" u="sng">
                <a:solidFill>
                  <a:srgbClr val="2E2E2E"/>
                </a:solidFill>
                <a:latin typeface="Helvetica Neue"/>
              </a:rPr>
              <a:t>Обобщенная трудовая функция</a:t>
            </a:r>
            <a:r>
              <a:rPr lang="ru-RU" sz="1400">
                <a:solidFill>
                  <a:srgbClr val="2E2E2E"/>
                </a:solidFill>
                <a:latin typeface="Helvetica Neue"/>
              </a:rPr>
              <a:t> - совокупность связанных между собой трудовых функций, сложившаяся в результате разделения труда в конкретном производственном процессе.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/>
            </a:r>
            <a:br>
              <a:rPr lang="ru-RU" sz="1400">
                <a:solidFill>
                  <a:prstClr val="black"/>
                </a:solidFill>
              </a:rPr>
            </a:br>
            <a:r>
              <a:rPr lang="ru-RU" sz="1400" i="1" u="sng">
                <a:solidFill>
                  <a:srgbClr val="2E2E2E"/>
                </a:solidFill>
                <a:latin typeface="Helvetica Neue"/>
              </a:rPr>
              <a:t>Трудовая функция</a:t>
            </a:r>
            <a:r>
              <a:rPr lang="ru-RU" sz="1400">
                <a:solidFill>
                  <a:srgbClr val="2E2E2E"/>
                </a:solidFill>
                <a:latin typeface="Helvetica Neue"/>
              </a:rPr>
              <a:t> - система трудовых действий в рамках обобщенной трудовой функции. 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/>
            </a:r>
            <a:br>
              <a:rPr lang="ru-RU" sz="1400">
                <a:solidFill>
                  <a:prstClr val="black"/>
                </a:solidFill>
              </a:rPr>
            </a:br>
            <a:r>
              <a:rPr lang="ru-RU" sz="1400" i="1" u="sng">
                <a:solidFill>
                  <a:srgbClr val="2E2E2E"/>
                </a:solidFill>
                <a:latin typeface="Helvetica Neue"/>
              </a:rPr>
              <a:t>Трудовое действие</a:t>
            </a:r>
            <a:r>
              <a:rPr lang="ru-RU" sz="1400">
                <a:solidFill>
                  <a:srgbClr val="2E2E2E"/>
                </a:solidFill>
                <a:latin typeface="Helvetica Neue"/>
              </a:rPr>
              <a:t> - процесс взаимодействия работника с предметом труда, при котором достигается определенная задача. </a:t>
            </a:r>
            <a:endParaRPr/>
          </a:p>
          <a:p>
            <a:pPr>
              <a:defRPr/>
            </a:pPr>
            <a:endParaRPr lang="ru-RU" sz="140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sz="1400" i="1" u="sng">
                <a:solidFill>
                  <a:srgbClr val="2E2E2E"/>
                </a:solidFill>
                <a:latin typeface="Helvetica Neue"/>
              </a:rPr>
              <a:t>Необходимое знание</a:t>
            </a:r>
            <a:r>
              <a:rPr lang="ru-RU" sz="1400">
                <a:solidFill>
                  <a:srgbClr val="2E2E2E"/>
                </a:solidFill>
                <a:latin typeface="Helvetica Neue"/>
              </a:rPr>
              <a:t> - знание, обеспечивающее выполнение трудового действия. </a:t>
            </a:r>
            <a:endParaRPr/>
          </a:p>
          <a:p>
            <a:pPr>
              <a:defRPr/>
            </a:pPr>
            <a:endParaRPr lang="ru-RU" sz="140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sz="1400" i="1" u="sng">
                <a:latin typeface="Helvetica Neue"/>
              </a:rPr>
              <a:t>Необходимое умение</a:t>
            </a:r>
            <a:r>
              <a:rPr lang="ru-RU" sz="1400">
                <a:solidFill>
                  <a:srgbClr val="2E2E2E"/>
                </a:solidFill>
                <a:latin typeface="Helvetica Neue"/>
              </a:rPr>
              <a:t> - умение, обеспечивающее выполнение трудового действия. 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2812411" name="AutoShape 6" descr="ÐÐ°ÑÑÐ¸Ð½ÐºÐ¸ Ð¿Ð¾ Ð·Ð°Ð¿ÑÐ¾ÑÑ Ð¸Ñ ÑÐµÑÐ½Ð¾Ð»Ð¾Ð³Ð¸Ð¸ Ð² Ð½ÐµÑÑÐµÐ¿ÐµÑÐµÑÐ°Ð±Ð¾ÑÐºÐµ"/>
          <p:cNvSpPr>
            <a:spLocks noChangeAspect="1" noChangeArrowheads="1"/>
          </p:cNvSpPr>
          <p:nvPr/>
        </p:nvSpPr>
        <p:spPr bwMode="auto">
          <a:xfrm>
            <a:off x="144462" y="-144462"/>
            <a:ext cx="304799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599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853174095" name="TextBox 3"/>
          <p:cNvSpPr txBox="1"/>
          <p:nvPr/>
        </p:nvSpPr>
        <p:spPr bwMode="auto">
          <a:xfrm>
            <a:off x="11683998" y="6417526"/>
            <a:ext cx="430435" cy="3661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solidFill>
                  <a:schemeClr val="bg1"/>
                </a:solidFill>
              </a:rPr>
              <a:t>9</a:t>
            </a: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77611300" name="Прямоугольник: скругленные противолежащие углы 18"/>
          <p:cNvSpPr/>
          <p:nvPr/>
        </p:nvSpPr>
        <p:spPr bwMode="auto">
          <a:xfrm>
            <a:off x="2067571" y="309560"/>
            <a:ext cx="7492464" cy="6620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473"/>
          </a:solidFill>
          <a:ln w="12700">
            <a:solidFill>
              <a:srgbClr val="00B47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Times New Roman"/>
                <a:ea typeface="Arial"/>
                <a:cs typeface="Times New Roman"/>
              </a:rPr>
              <a:t>Цели «Фабрики процессов»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1398168759" name="Рисунок 139816875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685103" y="106527"/>
            <a:ext cx="2277236" cy="1038253"/>
          </a:xfrm>
          <a:prstGeom prst="rect">
            <a:avLst/>
          </a:prstGeom>
        </p:spPr>
      </p:pic>
      <p:sp>
        <p:nvSpPr>
          <p:cNvPr id="636100235" name="TextBox 6"/>
          <p:cNvSpPr txBox="1"/>
          <p:nvPr/>
        </p:nvSpPr>
        <p:spPr bwMode="auto">
          <a:xfrm>
            <a:off x="271462" y="1163637"/>
            <a:ext cx="12093426" cy="3543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050" b="1">
              <a:solidFill>
                <a:schemeClr val="accent1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  <a:defRPr/>
            </a:pPr>
            <a:r>
              <a:rPr lang="ru-RU" sz="2400" b="1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Повышение производительности труда за счёт качественного практикоориентированного подхода в обучении с применением методологии 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TWI</a:t>
            </a:r>
            <a:r>
              <a:rPr lang="ru-RU" sz="2400" b="1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.</a:t>
            </a:r>
            <a:endParaRPr/>
          </a:p>
          <a:p>
            <a:pPr marL="342900" indent="-342900">
              <a:lnSpc>
                <a:spcPct val="150000"/>
              </a:lnSpc>
              <a:buFont typeface="Wingdings"/>
              <a:buChar char="ü"/>
              <a:defRPr/>
            </a:pPr>
            <a:r>
              <a:rPr lang="ru-RU" sz="2400" b="1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Подготовка высококвалифицированного персонала в соответствии с требованиями рынка,  с учетом профессиональных стандартов. </a:t>
            </a:r>
            <a:endParaRPr/>
          </a:p>
          <a:p>
            <a:pPr marL="342900" indent="-342900">
              <a:lnSpc>
                <a:spcPct val="150000"/>
              </a:lnSpc>
              <a:buFont typeface="Wingdings"/>
              <a:buChar char="ü"/>
              <a:defRPr/>
            </a:pPr>
            <a:r>
              <a:rPr lang="ru-RU" sz="2400" b="1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Формирование умения персонала принимать решение в нестандартных/аварийных ситуациях.</a:t>
            </a:r>
            <a:endParaRPr/>
          </a:p>
        </p:txBody>
      </p:sp>
      <p:pic>
        <p:nvPicPr>
          <p:cNvPr id="669980551" name="Picture 5" descr="kuznica-kadrov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827604" y="4018732"/>
            <a:ext cx="4629625" cy="2764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theme/theme1.xml><?xml version="1.0" encoding="utf-8"?>
<a:theme xmlns:a="http://schemas.openxmlformats.org/drawingml/2006/main" name="Official">
  <a:themeElements>
    <a:clrScheme name="Official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Классическая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1942</Words>
  <Application>Microsoft Office PowerPoint</Application>
  <DocSecurity>0</DocSecurity>
  <PresentationFormat>Широкоэкранный</PresentationFormat>
  <Paragraphs>580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4" baseType="lpstr">
      <vt:lpstr>Arial</vt:lpstr>
      <vt:lpstr>Arial Black</vt:lpstr>
      <vt:lpstr>Calibri</vt:lpstr>
      <vt:lpstr>Helvetica Neue</vt:lpstr>
      <vt:lpstr>Pragmatica CondITT</vt:lpstr>
      <vt:lpstr>Pragmatica MediumITT</vt:lpstr>
      <vt:lpstr>PTSerif-Italic</vt:lpstr>
      <vt:lpstr>Russo One</vt:lpstr>
      <vt:lpstr>Times New Roman</vt:lpstr>
      <vt:lpstr>Wingdings</vt:lpstr>
      <vt:lpstr>Official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Пользователь Windows</dc:creator>
  <cp:keywords/>
  <dc:description/>
  <cp:lastModifiedBy>Мифтахов Эмиль Эдуардович</cp:lastModifiedBy>
  <cp:revision>2591</cp:revision>
  <dcterms:created xsi:type="dcterms:W3CDTF">2019-03-11T08:43:08Z</dcterms:created>
  <dcterms:modified xsi:type="dcterms:W3CDTF">2023-06-06T06:39:24Z</dcterms:modified>
  <cp:category/>
  <dc:identifier/>
  <cp:contentStatus/>
  <dc:language/>
  <cp:version/>
</cp:coreProperties>
</file>